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9144000"/>
  <p:notesSz cx="6858000" cy="9144000"/>
  <p:embeddedFontLst>
    <p:embeddedFont>
      <p:font typeface="Poppi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7" roundtripDataSignature="AMtx7mhV32T1V3Up9NYMsawNN64iBFbq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Poppins-bold.fntdata"/><Relationship Id="rId63" Type="http://schemas.openxmlformats.org/officeDocument/2006/relationships/font" Target="fonts/Poppins-regular.fntdata"/><Relationship Id="rId22" Type="http://schemas.openxmlformats.org/officeDocument/2006/relationships/slide" Target="slides/slide17.xml"/><Relationship Id="rId66" Type="http://schemas.openxmlformats.org/officeDocument/2006/relationships/font" Target="fonts/Poppins-boldItalic.fntdata"/><Relationship Id="rId21" Type="http://schemas.openxmlformats.org/officeDocument/2006/relationships/slide" Target="slides/slide16.xml"/><Relationship Id="rId65" Type="http://schemas.openxmlformats.org/officeDocument/2006/relationships/font" Target="fonts/Poppins-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 name="Google Shape;24;p6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 name="Google Shape;25;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6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 name="Google Shape;31;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6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7"/>
          <p:cNvSpPr/>
          <p:nvPr>
            <p:ph idx="2" type="pic"/>
          </p:nvPr>
        </p:nvSpPr>
        <p:spPr>
          <a:xfrm>
            <a:off x="1792288" y="612775"/>
            <a:ext cx="5486400" cy="4114800"/>
          </a:xfrm>
          <a:prstGeom prst="rect">
            <a:avLst/>
          </a:prstGeom>
          <a:noFill/>
          <a:ln>
            <a:noFill/>
          </a:ln>
        </p:spPr>
      </p:sp>
      <p:sp>
        <p:nvSpPr>
          <p:cNvPr id="68" name="Google Shape;68;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19.jpg"/><Relationship Id="rId5"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byjus.com/biology/animal-cel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12.jpg"/><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23.jpg"/><Relationship Id="rId5" Type="http://schemas.openxmlformats.org/officeDocument/2006/relationships/image" Target="../media/image34.jpg"/><Relationship Id="rId6" Type="http://schemas.openxmlformats.org/officeDocument/2006/relationships/image" Target="../media/image2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jpg"/><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2.jp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byjus.com/chemistry/nitroge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byjus.com/chemistry/nucleic-acid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8.png"/><Relationship Id="rId4" Type="http://schemas.openxmlformats.org/officeDocument/2006/relationships/image" Target="../media/image4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7.jpg"/><Relationship Id="rId4" Type="http://schemas.openxmlformats.org/officeDocument/2006/relationships/image" Target="../media/image47.jpg"/><Relationship Id="rId5"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8.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0.gif"/><Relationship Id="rId4" Type="http://schemas.openxmlformats.org/officeDocument/2006/relationships/image" Target="../media/image5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jpg"/><Relationship Id="rId6" Type="http://schemas.openxmlformats.org/officeDocument/2006/relationships/image" Target="../media/image24.jpg"/><Relationship Id="rId7" Type="http://schemas.openxmlformats.org/officeDocument/2006/relationships/image" Target="../media/image2.jpg"/><Relationship Id="rId8"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GB"/>
              <a:t>Polysaccharides</a:t>
            </a:r>
            <a:br>
              <a:rPr lang="en-GB"/>
            </a:br>
            <a:endParaRPr/>
          </a:p>
        </p:txBody>
      </p:sp>
      <p:sp>
        <p:nvSpPr>
          <p:cNvPr id="89" name="Google Shape;89;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Carbohydrates are found in all-natural and processed foods. The three types of carbohydrate are:</a:t>
            </a:r>
            <a:endParaRPr/>
          </a:p>
          <a:p>
            <a:pPr indent="-285750" lvl="1" marL="742950" rtl="0" algn="l">
              <a:spcBef>
                <a:spcPts val="560"/>
              </a:spcBef>
              <a:spcAft>
                <a:spcPts val="0"/>
              </a:spcAft>
              <a:buClr>
                <a:schemeClr val="dk1"/>
              </a:buClr>
              <a:buSzPts val="2800"/>
              <a:buChar char="–"/>
            </a:pPr>
            <a:r>
              <a:rPr lang="en-GB"/>
              <a:t>Monosaccharides– Glucose and galactose are examples of monosaccharides.</a:t>
            </a:r>
            <a:endParaRPr/>
          </a:p>
          <a:p>
            <a:pPr indent="-285750" lvl="1" marL="742950" rtl="0" algn="l">
              <a:spcBef>
                <a:spcPts val="560"/>
              </a:spcBef>
              <a:spcAft>
                <a:spcPts val="0"/>
              </a:spcAft>
              <a:buClr>
                <a:schemeClr val="dk1"/>
              </a:buClr>
              <a:buSzPts val="2800"/>
              <a:buChar char="–"/>
            </a:pPr>
            <a:r>
              <a:rPr lang="en-GB"/>
              <a:t>Disaccharides–Sucrose and maltose are examples of disaccharides.</a:t>
            </a:r>
            <a:endParaRPr/>
          </a:p>
          <a:p>
            <a:pPr indent="-285750" lvl="1" marL="742950" rtl="0" algn="l">
              <a:spcBef>
                <a:spcPts val="560"/>
              </a:spcBef>
              <a:spcAft>
                <a:spcPts val="0"/>
              </a:spcAft>
              <a:buClr>
                <a:schemeClr val="dk1"/>
              </a:buClr>
              <a:buSzPts val="2800"/>
              <a:buChar char="–"/>
            </a:pPr>
            <a:r>
              <a:rPr lang="en-GB"/>
              <a:t>Polysaccharides–  Starch, glycogen, and cellulose are examples of polysaccharides.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Properties of Lipids</a:t>
            </a:r>
            <a:br>
              <a:rPr b="1" lang="en-GB"/>
            </a:br>
            <a:endParaRPr/>
          </a:p>
        </p:txBody>
      </p:sp>
      <p:sp>
        <p:nvSpPr>
          <p:cNvPr id="150" name="Google Shape;150;p10"/>
          <p:cNvSpPr txBox="1"/>
          <p:nvPr>
            <p:ph idx="1" type="body"/>
          </p:nvPr>
        </p:nvSpPr>
        <p:spPr>
          <a:xfrm>
            <a:off x="457200" y="1026942"/>
            <a:ext cx="8229600" cy="5099221"/>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None/>
            </a:pPr>
            <a:r>
              <a:rPr lang="en-GB"/>
              <a:t>Lipids are a family of organic compounds, composed of fats and  oils..Listed below are some important characteristics of Lipids.</a:t>
            </a:r>
            <a:endParaRPr/>
          </a:p>
          <a:p>
            <a:pPr indent="-342900" lvl="0" marL="342900" rtl="0" algn="l">
              <a:spcBef>
                <a:spcPts val="496"/>
              </a:spcBef>
              <a:spcAft>
                <a:spcPts val="0"/>
              </a:spcAft>
              <a:buClr>
                <a:schemeClr val="dk1"/>
              </a:buClr>
              <a:buSzPct val="100000"/>
              <a:buChar char="•"/>
            </a:pPr>
            <a:r>
              <a:rPr lang="en-GB"/>
              <a:t>Lipids are oily or greasy nonpolar molecules, stored in the adipose tissue of the body.</a:t>
            </a:r>
            <a:endParaRPr/>
          </a:p>
          <a:p>
            <a:pPr indent="-342900" lvl="0" marL="342900" rtl="0" algn="l">
              <a:spcBef>
                <a:spcPts val="496"/>
              </a:spcBef>
              <a:spcAft>
                <a:spcPts val="0"/>
              </a:spcAft>
              <a:buClr>
                <a:schemeClr val="dk1"/>
              </a:buClr>
              <a:buSzPct val="100000"/>
              <a:buChar char="•"/>
            </a:pPr>
            <a:r>
              <a:rPr lang="en-GB"/>
              <a:t>Lipids are a heterogeneous group of compounds, mainly composed of hydrocarbon chains.</a:t>
            </a:r>
            <a:endParaRPr/>
          </a:p>
          <a:p>
            <a:pPr indent="-342900" lvl="0" marL="342900" rtl="0" algn="l">
              <a:spcBef>
                <a:spcPts val="496"/>
              </a:spcBef>
              <a:spcAft>
                <a:spcPts val="0"/>
              </a:spcAft>
              <a:buClr>
                <a:schemeClr val="dk1"/>
              </a:buClr>
              <a:buSzPct val="100000"/>
              <a:buChar char="•"/>
            </a:pPr>
            <a:r>
              <a:rPr lang="en-GB"/>
              <a:t>Lipids are energy-rich organic molecules, which provide energy for different life processes.</a:t>
            </a:r>
            <a:endParaRPr/>
          </a:p>
          <a:p>
            <a:pPr indent="-342900" lvl="0" marL="342900" rtl="0" algn="l">
              <a:spcBef>
                <a:spcPts val="496"/>
              </a:spcBef>
              <a:spcAft>
                <a:spcPts val="0"/>
              </a:spcAft>
              <a:buClr>
                <a:schemeClr val="dk1"/>
              </a:buClr>
              <a:buSzPct val="100000"/>
              <a:buChar char="•"/>
            </a:pPr>
            <a:r>
              <a:rPr lang="en-GB"/>
              <a:t>Lipids are a class of compounds characterised by their solubility in nonpolar solvents and insolubility in water.</a:t>
            </a:r>
            <a:endParaRPr/>
          </a:p>
          <a:p>
            <a:pPr indent="-342900" lvl="0" marL="342900" rtl="0" algn="l">
              <a:spcBef>
                <a:spcPts val="496"/>
              </a:spcBef>
              <a:spcAft>
                <a:spcPts val="0"/>
              </a:spcAft>
              <a:buClr>
                <a:schemeClr val="dk1"/>
              </a:buClr>
              <a:buSzPct val="100000"/>
              <a:buChar char="•"/>
            </a:pPr>
            <a:r>
              <a:rPr lang="en-GB"/>
              <a:t>Lipids are significant in biological systems as they form a mechanical barrier dividing a cell from the external environment known as the cell membrane.</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Lipid Structure</a:t>
            </a:r>
            <a:endParaRPr/>
          </a:p>
        </p:txBody>
      </p:sp>
      <p:sp>
        <p:nvSpPr>
          <p:cNvPr id="156" name="Google Shape;156;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made up of C, H, and O</a:t>
            </a:r>
            <a:endParaRPr/>
          </a:p>
          <a:p>
            <a:pPr indent="-342900" lvl="0" marL="342900" rtl="0" algn="l">
              <a:spcBef>
                <a:spcPts val="640"/>
              </a:spcBef>
              <a:spcAft>
                <a:spcPts val="0"/>
              </a:spcAft>
              <a:buClr>
                <a:schemeClr val="dk1"/>
              </a:buClr>
              <a:buSzPts val="3200"/>
              <a:buChar char="•"/>
            </a:pPr>
            <a:r>
              <a:rPr lang="en-GB"/>
              <a:t>made up of glycerol and fatty acids</a:t>
            </a:r>
            <a:endParaRPr/>
          </a:p>
          <a:p>
            <a:pPr indent="-285750" lvl="1" marL="742950" rtl="0" algn="l">
              <a:spcBef>
                <a:spcPts val="560"/>
              </a:spcBef>
              <a:spcAft>
                <a:spcPts val="0"/>
              </a:spcAft>
              <a:buClr>
                <a:schemeClr val="dk1"/>
              </a:buClr>
              <a:buSzPts val="2800"/>
              <a:buChar char="–"/>
            </a:pPr>
            <a:r>
              <a:rPr lang="en-GB"/>
              <a:t>long chains</a:t>
            </a:r>
            <a:endParaRPr/>
          </a:p>
        </p:txBody>
      </p:sp>
      <p:pic>
        <p:nvPicPr>
          <p:cNvPr descr="triglyceride.jpg" id="157" name="Google Shape;157;p11"/>
          <p:cNvPicPr preferRelativeResize="0"/>
          <p:nvPr/>
        </p:nvPicPr>
        <p:blipFill rotWithShape="1">
          <a:blip r:embed="rId3">
            <a:alphaModFix/>
          </a:blip>
          <a:srcRect b="0" l="0" r="0" t="0"/>
          <a:stretch/>
        </p:blipFill>
        <p:spPr>
          <a:xfrm>
            <a:off x="457200" y="3489677"/>
            <a:ext cx="6292850" cy="2954200"/>
          </a:xfrm>
          <a:prstGeom prst="rect">
            <a:avLst/>
          </a:prstGeom>
          <a:noFill/>
          <a:ln>
            <a:noFill/>
          </a:ln>
        </p:spPr>
      </p:pic>
      <p:pic>
        <p:nvPicPr>
          <p:cNvPr descr="8de0d35dc82cde64a623e5423d631288367f1fda.gif" id="158" name="Google Shape;158;p11"/>
          <p:cNvPicPr preferRelativeResize="0"/>
          <p:nvPr/>
        </p:nvPicPr>
        <p:blipFill rotWithShape="1">
          <a:blip r:embed="rId4">
            <a:alphaModFix/>
          </a:blip>
          <a:srcRect b="10880" l="5605" r="0" t="9645"/>
          <a:stretch/>
        </p:blipFill>
        <p:spPr>
          <a:xfrm>
            <a:off x="6223000" y="2935111"/>
            <a:ext cx="2709333" cy="14534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Types of Lipids</a:t>
            </a:r>
            <a:br>
              <a:rPr b="1" lang="en-GB"/>
            </a:br>
            <a:endParaRPr/>
          </a:p>
        </p:txBody>
      </p:sp>
      <p:sp>
        <p:nvSpPr>
          <p:cNvPr id="164" name="Google Shape;164;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GB"/>
              <a:t>Simple Lipids</a:t>
            </a:r>
            <a:endParaRPr/>
          </a:p>
          <a:p>
            <a:pPr indent="-285750" lvl="1" marL="742950" rtl="0" algn="l">
              <a:spcBef>
                <a:spcPts val="560"/>
              </a:spcBef>
              <a:spcAft>
                <a:spcPts val="0"/>
              </a:spcAft>
              <a:buClr>
                <a:schemeClr val="dk1"/>
              </a:buClr>
              <a:buSzPts val="2800"/>
              <a:buChar char="–"/>
            </a:pPr>
            <a:r>
              <a:rPr lang="en-GB"/>
              <a:t>Esters of fatty acids with various alcohols.</a:t>
            </a:r>
            <a:endParaRPr/>
          </a:p>
          <a:p>
            <a:pPr indent="-285750" lvl="1" marL="742950" rtl="0" algn="l">
              <a:spcBef>
                <a:spcPts val="560"/>
              </a:spcBef>
              <a:spcAft>
                <a:spcPts val="0"/>
              </a:spcAft>
              <a:buClr>
                <a:schemeClr val="dk1"/>
              </a:buClr>
              <a:buSzPts val="2800"/>
              <a:buChar char="–"/>
            </a:pPr>
            <a:r>
              <a:rPr b="1" lang="en-GB"/>
              <a:t>Fats:</a:t>
            </a:r>
            <a:r>
              <a:rPr lang="en-GB"/>
              <a:t> Esters of fatty acids with glycerol. Oils are fats in the liquid state</a:t>
            </a:r>
            <a:endParaRPr/>
          </a:p>
          <a:p>
            <a:pPr indent="-285750" lvl="1" marL="742950" rtl="0" algn="l">
              <a:spcBef>
                <a:spcPts val="560"/>
              </a:spcBef>
              <a:spcAft>
                <a:spcPts val="0"/>
              </a:spcAft>
              <a:buClr>
                <a:schemeClr val="dk1"/>
              </a:buClr>
              <a:buSzPts val="2800"/>
              <a:buChar char="–"/>
            </a:pPr>
            <a:r>
              <a:rPr b="1" lang="en-GB"/>
              <a:t>Waxes</a:t>
            </a:r>
            <a:r>
              <a:rPr lang="en-GB"/>
              <a:t>: Esters of fatty acids with higher molecular weight monohydric alcohols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Complex Lipids</a:t>
            </a:r>
            <a:br>
              <a:rPr b="1" lang="en-GB"/>
            </a:br>
            <a:endParaRPr/>
          </a:p>
        </p:txBody>
      </p:sp>
      <p:sp>
        <p:nvSpPr>
          <p:cNvPr id="170" name="Google Shape;170;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en-GB"/>
              <a:t>Esters of fatty acids containing groups in addition to alcohol and fatty acid.</a:t>
            </a:r>
            <a:endParaRPr/>
          </a:p>
          <a:p>
            <a:pPr indent="-285750" lvl="1" marL="742950" rtl="0" algn="l">
              <a:spcBef>
                <a:spcPts val="476"/>
              </a:spcBef>
              <a:spcAft>
                <a:spcPts val="0"/>
              </a:spcAft>
              <a:buClr>
                <a:schemeClr val="dk1"/>
              </a:buClr>
              <a:buSzPct val="100000"/>
              <a:buChar char="–"/>
            </a:pPr>
            <a:r>
              <a:rPr b="1" lang="en-GB"/>
              <a:t>Phospholipids</a:t>
            </a:r>
            <a:r>
              <a:rPr lang="en-GB"/>
              <a:t>: These are lipids containing, in addition to fatty acids and alcohol, phosphate group. They frequently have nitrogen-containing bases and other substituents, eg, in glycerophospholipids the alcohol is glycerol and in sphingophospholipids the alcohol is sphingosine.</a:t>
            </a:r>
            <a:endParaRPr/>
          </a:p>
          <a:p>
            <a:pPr indent="-285750" lvl="1" marL="742950" rtl="0" algn="l">
              <a:spcBef>
                <a:spcPts val="476"/>
              </a:spcBef>
              <a:spcAft>
                <a:spcPts val="0"/>
              </a:spcAft>
              <a:buClr>
                <a:schemeClr val="dk1"/>
              </a:buClr>
              <a:buSzPct val="100000"/>
              <a:buChar char="–"/>
            </a:pPr>
            <a:r>
              <a:rPr b="1" lang="en-GB"/>
              <a:t>Glycolipids (glycosphingolipids)</a:t>
            </a:r>
            <a:r>
              <a:rPr lang="en-GB"/>
              <a:t>: Lipids containing a fatty acid, sphingosine and carbohydrate.</a:t>
            </a:r>
            <a:endParaRPr/>
          </a:p>
          <a:p>
            <a:pPr indent="-285750" lvl="1" marL="742950" rtl="0" algn="l">
              <a:spcBef>
                <a:spcPts val="476"/>
              </a:spcBef>
              <a:spcAft>
                <a:spcPts val="0"/>
              </a:spcAft>
              <a:buClr>
                <a:schemeClr val="dk1"/>
              </a:buClr>
              <a:buSzPct val="100000"/>
              <a:buChar char="–"/>
            </a:pPr>
            <a:r>
              <a:rPr b="1" lang="en-GB"/>
              <a:t>Other complex lipids</a:t>
            </a:r>
            <a:r>
              <a:rPr lang="en-GB"/>
              <a:t>: Lipids such as sulfolipids and amino lipids. Lipoproteins may also be placed in this category.</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Precursor and Derived Lipids</a:t>
            </a:r>
            <a:br>
              <a:rPr b="1" lang="en-GB"/>
            </a:br>
            <a:endParaRPr/>
          </a:p>
        </p:txBody>
      </p:sp>
      <p:sp>
        <p:nvSpPr>
          <p:cNvPr id="176" name="Google Shape;176;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These include fatty acids, glycerol, steroids, other alcohols, fatty aldehydes, and ketone bodies, hydrocarbons, lipid-soluble vitamins, and hormones. Because they are uncharged, acylglycerols (glycerides), cholesterol, and cholesteryl esters are termed neutral lipids. These compounds are produced by the hydrolysis of simple and complex lipids.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br>
              <a:rPr b="1" lang="en-GB"/>
            </a:br>
            <a:r>
              <a:rPr b="1" lang="en-GB"/>
              <a:t>Examples of Lipids</a:t>
            </a:r>
            <a:br>
              <a:rPr b="1" lang="en-GB"/>
            </a:br>
            <a:endParaRPr/>
          </a:p>
        </p:txBody>
      </p:sp>
      <p:sp>
        <p:nvSpPr>
          <p:cNvPr id="182" name="Google Shape;182;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There are different types of lipids. Some examples of lipids include butter, ghee, vegetable oil, cheese, cholesterol and other steroids, waxes, phospholipids, and fat-soluble vitamins. All these compounds have similar features, i.e. insoluble in water and soluble in organic solvents, etc.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Lipid Functions</a:t>
            </a:r>
            <a:endParaRPr/>
          </a:p>
        </p:txBody>
      </p:sp>
      <p:sp>
        <p:nvSpPr>
          <p:cNvPr id="188" name="Google Shape;188;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make up fats, oils, and waxes</a:t>
            </a:r>
            <a:endParaRPr/>
          </a:p>
          <a:p>
            <a:pPr indent="-342900" lvl="0" marL="342900" rtl="0" algn="l">
              <a:spcBef>
                <a:spcPts val="640"/>
              </a:spcBef>
              <a:spcAft>
                <a:spcPts val="0"/>
              </a:spcAft>
              <a:buClr>
                <a:schemeClr val="dk1"/>
              </a:buClr>
              <a:buSzPts val="3200"/>
              <a:buChar char="•"/>
            </a:pPr>
            <a:r>
              <a:rPr lang="en-GB"/>
              <a:t>store energy, makes up the cell membrane, and used in waterproof coverings</a:t>
            </a:r>
            <a:endParaRPr/>
          </a:p>
        </p:txBody>
      </p:sp>
      <p:pic>
        <p:nvPicPr>
          <p:cNvPr descr="Ex9hTfvDLMCZgQdJXjs1HyfW.jpeg" id="189" name="Google Shape;189;p16"/>
          <p:cNvPicPr preferRelativeResize="0"/>
          <p:nvPr/>
        </p:nvPicPr>
        <p:blipFill rotWithShape="1">
          <a:blip r:embed="rId3">
            <a:alphaModFix/>
          </a:blip>
          <a:srcRect b="0" l="0" r="0" t="0"/>
          <a:stretch/>
        </p:blipFill>
        <p:spPr>
          <a:xfrm>
            <a:off x="211666" y="3571502"/>
            <a:ext cx="4797778" cy="2554661"/>
          </a:xfrm>
          <a:prstGeom prst="rect">
            <a:avLst/>
          </a:prstGeom>
          <a:noFill/>
          <a:ln>
            <a:noFill/>
          </a:ln>
        </p:spPr>
      </p:pic>
      <p:pic>
        <p:nvPicPr>
          <p:cNvPr descr="wateronnasturtiumDSC_0159.jpg" id="190" name="Google Shape;190;p16"/>
          <p:cNvPicPr preferRelativeResize="0"/>
          <p:nvPr/>
        </p:nvPicPr>
        <p:blipFill rotWithShape="1">
          <a:blip r:embed="rId4">
            <a:alphaModFix/>
          </a:blip>
          <a:srcRect b="0" l="0" r="0" t="0"/>
          <a:stretch/>
        </p:blipFill>
        <p:spPr>
          <a:xfrm>
            <a:off x="4767564" y="3571502"/>
            <a:ext cx="4376435" cy="3286497"/>
          </a:xfrm>
          <a:prstGeom prst="rect">
            <a:avLst/>
          </a:prstGeom>
          <a:noFill/>
          <a:ln>
            <a:noFill/>
          </a:ln>
        </p:spPr>
      </p:pic>
      <p:sp>
        <p:nvSpPr>
          <p:cNvPr id="191" name="Google Shape;191;p16"/>
          <p:cNvSpPr txBox="1"/>
          <p:nvPr/>
        </p:nvSpPr>
        <p:spPr>
          <a:xfrm>
            <a:off x="211666" y="6207667"/>
            <a:ext cx="42788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accent4"/>
                </a:solidFill>
                <a:latin typeface="Calibri"/>
                <a:ea typeface="Calibri"/>
                <a:cs typeface="Calibri"/>
                <a:sym typeface="Calibri"/>
              </a:rPr>
              <a:t>walrus blubber = lipids to store energy</a:t>
            </a:r>
            <a:endParaRPr b="1" sz="2000">
              <a:solidFill>
                <a:schemeClr val="accent4"/>
              </a:solidFill>
              <a:latin typeface="Calibri"/>
              <a:ea typeface="Calibri"/>
              <a:cs typeface="Calibri"/>
              <a:sym typeface="Calibri"/>
            </a:endParaRPr>
          </a:p>
        </p:txBody>
      </p:sp>
      <p:sp>
        <p:nvSpPr>
          <p:cNvPr id="192" name="Google Shape;192;p16"/>
          <p:cNvSpPr txBox="1"/>
          <p:nvPr/>
        </p:nvSpPr>
        <p:spPr>
          <a:xfrm>
            <a:off x="5169815" y="3918844"/>
            <a:ext cx="379920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alibri"/>
                <a:ea typeface="Calibri"/>
                <a:cs typeface="Calibri"/>
                <a:sym typeface="Calibri"/>
              </a:rPr>
              <a:t>waxy cuticle of leaf = lipids to repel water</a:t>
            </a:r>
            <a:endParaRPr b="1" sz="2000">
              <a:solidFill>
                <a:schemeClr val="lt1"/>
              </a:solidFill>
              <a:latin typeface="Calibri"/>
              <a:ea typeface="Calibri"/>
              <a:cs typeface="Calibri"/>
              <a:sym typeface="Calibri"/>
            </a:endParaRPr>
          </a:p>
        </p:txBody>
      </p:sp>
      <p:pic>
        <p:nvPicPr>
          <p:cNvPr descr="cell.gif" id="193" name="Google Shape;193;p16"/>
          <p:cNvPicPr preferRelativeResize="0"/>
          <p:nvPr/>
        </p:nvPicPr>
        <p:blipFill rotWithShape="1">
          <a:blip r:embed="rId5">
            <a:alphaModFix/>
          </a:blip>
          <a:srcRect b="0" l="0" r="0" t="0"/>
          <a:stretch/>
        </p:blipFill>
        <p:spPr>
          <a:xfrm>
            <a:off x="6291944" y="210785"/>
            <a:ext cx="2852056" cy="206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7"/>
          <p:cNvPicPr preferRelativeResize="0"/>
          <p:nvPr/>
        </p:nvPicPr>
        <p:blipFill rotWithShape="1">
          <a:blip r:embed="rId3">
            <a:alphaModFix/>
          </a:blip>
          <a:srcRect b="0" l="0" r="0" t="0"/>
          <a:stretch/>
        </p:blipFill>
        <p:spPr>
          <a:xfrm>
            <a:off x="6092825" y="4075113"/>
            <a:ext cx="2947988" cy="2211387"/>
          </a:xfrm>
          <a:prstGeom prst="rect">
            <a:avLst/>
          </a:prstGeom>
          <a:noFill/>
          <a:ln>
            <a:noFill/>
          </a:ln>
        </p:spPr>
      </p:pic>
      <p:pic>
        <p:nvPicPr>
          <p:cNvPr id="199" name="Google Shape;199;p17"/>
          <p:cNvPicPr preferRelativeResize="0"/>
          <p:nvPr/>
        </p:nvPicPr>
        <p:blipFill rotWithShape="1">
          <a:blip r:embed="rId4">
            <a:alphaModFix/>
          </a:blip>
          <a:srcRect b="0" l="0" r="0" t="0"/>
          <a:stretch/>
        </p:blipFill>
        <p:spPr>
          <a:xfrm>
            <a:off x="446088" y="3451225"/>
            <a:ext cx="2551112" cy="2949575"/>
          </a:xfrm>
          <a:prstGeom prst="rect">
            <a:avLst/>
          </a:prstGeom>
          <a:noFill/>
          <a:ln>
            <a:noFill/>
          </a:ln>
        </p:spPr>
      </p:pic>
      <p:pic>
        <p:nvPicPr>
          <p:cNvPr id="200" name="Google Shape;200;p17"/>
          <p:cNvPicPr preferRelativeResize="0"/>
          <p:nvPr/>
        </p:nvPicPr>
        <p:blipFill rotWithShape="1">
          <a:blip r:embed="rId5">
            <a:alphaModFix/>
          </a:blip>
          <a:srcRect b="0" l="0" r="0" t="0"/>
          <a:stretch/>
        </p:blipFill>
        <p:spPr>
          <a:xfrm>
            <a:off x="446088" y="434975"/>
            <a:ext cx="4662487" cy="2425700"/>
          </a:xfrm>
          <a:prstGeom prst="rect">
            <a:avLst/>
          </a:prstGeom>
          <a:noFill/>
          <a:ln>
            <a:noFill/>
          </a:ln>
        </p:spPr>
      </p:pic>
      <p:sp>
        <p:nvSpPr>
          <p:cNvPr id="201" name="Google Shape;201;p17"/>
          <p:cNvSpPr/>
          <p:nvPr/>
        </p:nvSpPr>
        <p:spPr>
          <a:xfrm>
            <a:off x="5622925" y="468313"/>
            <a:ext cx="3292475" cy="23431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Lipids that are solid at room temperature are composed mostly of saturated fatty acids.</a:t>
            </a:r>
            <a:endParaRPr/>
          </a:p>
        </p:txBody>
      </p:sp>
      <p:sp>
        <p:nvSpPr>
          <p:cNvPr id="202" name="Google Shape;202;p17"/>
          <p:cNvSpPr/>
          <p:nvPr/>
        </p:nvSpPr>
        <p:spPr>
          <a:xfrm>
            <a:off x="2475914" y="3897313"/>
            <a:ext cx="3399424" cy="23431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Stearic acid (found in wax and lard) and butyric acid (found in butter) are examples of saturated fatty acids.</a:t>
            </a:r>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8"/>
          <p:cNvPicPr preferRelativeResize="0"/>
          <p:nvPr/>
        </p:nvPicPr>
        <p:blipFill rotWithShape="1">
          <a:blip r:embed="rId3">
            <a:alphaModFix/>
          </a:blip>
          <a:srcRect b="0" l="0" r="0" t="0"/>
          <a:stretch/>
        </p:blipFill>
        <p:spPr>
          <a:xfrm>
            <a:off x="3949700" y="46038"/>
            <a:ext cx="4583113" cy="4119562"/>
          </a:xfrm>
          <a:prstGeom prst="rect">
            <a:avLst/>
          </a:prstGeom>
          <a:noFill/>
          <a:ln>
            <a:noFill/>
          </a:ln>
        </p:spPr>
      </p:pic>
      <p:pic>
        <p:nvPicPr>
          <p:cNvPr id="208" name="Google Shape;208;p18"/>
          <p:cNvPicPr preferRelativeResize="0"/>
          <p:nvPr/>
        </p:nvPicPr>
        <p:blipFill rotWithShape="1">
          <a:blip r:embed="rId4">
            <a:alphaModFix/>
          </a:blip>
          <a:srcRect b="0" l="0" r="0" t="0"/>
          <a:stretch/>
        </p:blipFill>
        <p:spPr>
          <a:xfrm>
            <a:off x="182563" y="3540125"/>
            <a:ext cx="3589337" cy="2986088"/>
          </a:xfrm>
          <a:prstGeom prst="rect">
            <a:avLst/>
          </a:prstGeom>
          <a:noFill/>
          <a:ln>
            <a:noFill/>
          </a:ln>
        </p:spPr>
      </p:pic>
      <p:sp>
        <p:nvSpPr>
          <p:cNvPr id="209" name="Google Shape;209;p18"/>
          <p:cNvSpPr/>
          <p:nvPr/>
        </p:nvSpPr>
        <p:spPr>
          <a:xfrm>
            <a:off x="103188" y="549275"/>
            <a:ext cx="3736975" cy="18859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Lipids that are liquid at room temperature are composed mostly of unsaturated fatty acids.</a:t>
            </a:r>
            <a:endParaRPr/>
          </a:p>
        </p:txBody>
      </p:sp>
      <p:sp>
        <p:nvSpPr>
          <p:cNvPr id="210" name="Google Shape;210;p18"/>
          <p:cNvSpPr/>
          <p:nvPr/>
        </p:nvSpPr>
        <p:spPr>
          <a:xfrm>
            <a:off x="3875088" y="3863975"/>
            <a:ext cx="1393825" cy="514350"/>
          </a:xfrm>
          <a:prstGeom prst="rect">
            <a:avLst/>
          </a:prstGeom>
          <a:solidFill>
            <a:srgbClr val="FFFE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8"/>
          <p:cNvSpPr/>
          <p:nvPr/>
        </p:nvSpPr>
        <p:spPr>
          <a:xfrm>
            <a:off x="4594225" y="4092575"/>
            <a:ext cx="4217988" cy="18859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Oleic acid and linoleic acid are unsaturated fatty acids that are common in vegetable oils.</a:t>
            </a:r>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Saturated vs. Unsaturated</a:t>
            </a:r>
            <a:endParaRPr/>
          </a:p>
        </p:txBody>
      </p:sp>
      <p:pic>
        <p:nvPicPr>
          <p:cNvPr id="217" name="Google Shape;217;p19"/>
          <p:cNvPicPr preferRelativeResize="0"/>
          <p:nvPr/>
        </p:nvPicPr>
        <p:blipFill rotWithShape="1">
          <a:blip r:embed="rId3">
            <a:alphaModFix/>
          </a:blip>
          <a:srcRect b="0" l="0" r="0" t="0"/>
          <a:stretch/>
        </p:blipFill>
        <p:spPr>
          <a:xfrm>
            <a:off x="2160588" y="2171700"/>
            <a:ext cx="4811712" cy="3565525"/>
          </a:xfrm>
          <a:prstGeom prst="rect">
            <a:avLst/>
          </a:prstGeom>
          <a:noFill/>
          <a:ln>
            <a:noFill/>
          </a:ln>
        </p:spPr>
      </p:pic>
      <p:sp>
        <p:nvSpPr>
          <p:cNvPr id="218" name="Google Shape;218;p19"/>
          <p:cNvSpPr/>
          <p:nvPr/>
        </p:nvSpPr>
        <p:spPr>
          <a:xfrm>
            <a:off x="4479925" y="3886200"/>
            <a:ext cx="652463" cy="754063"/>
          </a:xfrm>
          <a:prstGeom prst="ellipse">
            <a:avLst/>
          </a:prstGeom>
          <a:noFill/>
          <a:ln cap="flat" cmpd="sng" w="25400">
            <a:solidFill>
              <a:srgbClr val="A2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idx="1" type="body"/>
          </p:nvPr>
        </p:nvSpPr>
        <p:spPr>
          <a:xfrm>
            <a:off x="457200" y="7174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GB" sz="2800"/>
              <a:t>Polysaccharides are major classes of biomolecules. They are long chains of carbohydrate molecules, composed of several smaller monosaccharides. These complex bio-macromolecules functions as an important source of energy in </a:t>
            </a:r>
            <a:r>
              <a:rPr b="1" lang="en-GB" sz="2800" u="sng">
                <a:solidFill>
                  <a:schemeClr val="hlink"/>
                </a:solidFill>
                <a:hlinkClick r:id="rId3"/>
              </a:rPr>
              <a:t>animal cell</a:t>
            </a:r>
            <a:r>
              <a:rPr lang="en-GB" sz="2800"/>
              <a:t> and form a structural component of a plant cell. It can be a homopolysaccharide or a heteropolysaccharide depending upon the type of the monosaccharides.</a:t>
            </a:r>
            <a:endParaRPr/>
          </a:p>
          <a:p>
            <a:pPr indent="-342900" lvl="0" marL="342900" rtl="0" algn="l">
              <a:spcBef>
                <a:spcPts val="560"/>
              </a:spcBef>
              <a:spcAft>
                <a:spcPts val="0"/>
              </a:spcAft>
              <a:buClr>
                <a:schemeClr val="dk1"/>
              </a:buClr>
              <a:buSzPts val="2800"/>
              <a:buChar char="•"/>
            </a:pPr>
            <a:r>
              <a:rPr lang="en-GB" sz="2800"/>
              <a:t>Polysaccharides can be a straight chain of monosaccharides known as linear polysaccharides, or it can be branched known as a branched polysaccharide.</a:t>
            </a:r>
            <a:endParaRPr/>
          </a:p>
          <a:p>
            <a:pPr indent="-165100" lvl="0" marL="342900" rtl="0" algn="l">
              <a:spcBef>
                <a:spcPts val="560"/>
              </a:spcBef>
              <a:spcAft>
                <a:spcPts val="0"/>
              </a:spcAft>
              <a:buClr>
                <a:schemeClr val="dk1"/>
              </a:buClr>
              <a:buSzPts val="2800"/>
              <a:buNone/>
            </a:pPr>
            <a:r>
              <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Phospholipids</a:t>
            </a:r>
            <a:endParaRPr/>
          </a:p>
        </p:txBody>
      </p:sp>
      <p:pic>
        <p:nvPicPr>
          <p:cNvPr id="224" name="Google Shape;224;p20"/>
          <p:cNvPicPr preferRelativeResize="0"/>
          <p:nvPr/>
        </p:nvPicPr>
        <p:blipFill rotWithShape="1">
          <a:blip r:embed="rId3">
            <a:alphaModFix/>
          </a:blip>
          <a:srcRect b="0" l="0" r="0" t="0"/>
          <a:stretch/>
        </p:blipFill>
        <p:spPr>
          <a:xfrm>
            <a:off x="342900" y="1692275"/>
            <a:ext cx="5807075" cy="2136775"/>
          </a:xfrm>
          <a:prstGeom prst="rect">
            <a:avLst/>
          </a:prstGeom>
          <a:noFill/>
          <a:ln>
            <a:noFill/>
          </a:ln>
        </p:spPr>
      </p:pic>
      <p:pic>
        <p:nvPicPr>
          <p:cNvPr id="225" name="Google Shape;225;p20"/>
          <p:cNvPicPr preferRelativeResize="0"/>
          <p:nvPr/>
        </p:nvPicPr>
        <p:blipFill rotWithShape="1">
          <a:blip r:embed="rId4">
            <a:alphaModFix/>
          </a:blip>
          <a:srcRect b="0" l="0" r="0" t="0"/>
          <a:stretch/>
        </p:blipFill>
        <p:spPr>
          <a:xfrm>
            <a:off x="4686300" y="3657600"/>
            <a:ext cx="3725863" cy="3246438"/>
          </a:xfrm>
          <a:prstGeom prst="rect">
            <a:avLst/>
          </a:prstGeom>
          <a:noFill/>
          <a:ln>
            <a:noFill/>
          </a:ln>
        </p:spPr>
      </p:pic>
      <p:sp>
        <p:nvSpPr>
          <p:cNvPr id="226" name="Google Shape;226;p20"/>
          <p:cNvSpPr/>
          <p:nvPr/>
        </p:nvSpPr>
        <p:spPr>
          <a:xfrm>
            <a:off x="171450" y="4468813"/>
            <a:ext cx="4308475" cy="18859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Label the phosphate group on this phospholipid. What are some properties of this group?</a:t>
            </a:r>
            <a:endParaRPr/>
          </a:p>
        </p:txBody>
      </p:sp>
      <p:sp>
        <p:nvSpPr>
          <p:cNvPr id="227" name="Google Shape;227;p20"/>
          <p:cNvSpPr/>
          <p:nvPr/>
        </p:nvSpPr>
        <p:spPr>
          <a:xfrm>
            <a:off x="6275388" y="1908175"/>
            <a:ext cx="2846387" cy="9715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Saturated or unsaturated?</a:t>
            </a:r>
            <a:endParaRPr/>
          </a:p>
        </p:txBody>
      </p:sp>
      <p:sp>
        <p:nvSpPr>
          <p:cNvPr id="228" name="Google Shape;228;p20"/>
          <p:cNvSpPr/>
          <p:nvPr/>
        </p:nvSpPr>
        <p:spPr>
          <a:xfrm>
            <a:off x="1292225" y="1897063"/>
            <a:ext cx="307975" cy="846137"/>
          </a:xfrm>
          <a:prstGeom prst="ellipse">
            <a:avLst/>
          </a:prstGeom>
          <a:noFill/>
          <a:ln cap="flat" cmpd="sng" w="25400">
            <a:solidFill>
              <a:srgbClr val="A2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Steroids</a:t>
            </a:r>
            <a:endParaRPr/>
          </a:p>
        </p:txBody>
      </p:sp>
      <p:pic>
        <p:nvPicPr>
          <p:cNvPr id="234" name="Google Shape;234;p21"/>
          <p:cNvPicPr preferRelativeResize="0"/>
          <p:nvPr/>
        </p:nvPicPr>
        <p:blipFill rotWithShape="1">
          <a:blip r:embed="rId3">
            <a:alphaModFix/>
          </a:blip>
          <a:srcRect b="0" l="0" r="0" t="0"/>
          <a:stretch/>
        </p:blipFill>
        <p:spPr>
          <a:xfrm>
            <a:off x="2563813" y="1978025"/>
            <a:ext cx="5867400" cy="4605338"/>
          </a:xfrm>
          <a:prstGeom prst="rect">
            <a:avLst/>
          </a:prstGeom>
          <a:noFill/>
          <a:ln>
            <a:noFill/>
          </a:ln>
        </p:spPr>
      </p:pic>
      <p:pic>
        <p:nvPicPr>
          <p:cNvPr id="235" name="Google Shape;235;p21"/>
          <p:cNvPicPr preferRelativeResize="0"/>
          <p:nvPr/>
        </p:nvPicPr>
        <p:blipFill rotWithShape="1">
          <a:blip r:embed="rId4">
            <a:alphaModFix/>
          </a:blip>
          <a:srcRect b="0" l="0" r="0" t="0"/>
          <a:stretch/>
        </p:blipFill>
        <p:spPr>
          <a:xfrm>
            <a:off x="777875" y="2051050"/>
            <a:ext cx="2159000" cy="2738438"/>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Fake fat?</a:t>
            </a:r>
            <a:endParaRPr/>
          </a:p>
        </p:txBody>
      </p:sp>
      <p:pic>
        <p:nvPicPr>
          <p:cNvPr id="241" name="Google Shape;241;p22"/>
          <p:cNvPicPr preferRelativeResize="0"/>
          <p:nvPr/>
        </p:nvPicPr>
        <p:blipFill rotWithShape="1">
          <a:blip r:embed="rId3">
            <a:alphaModFix/>
          </a:blip>
          <a:srcRect b="0" l="0" r="0" t="0"/>
          <a:stretch/>
        </p:blipFill>
        <p:spPr>
          <a:xfrm>
            <a:off x="503238" y="1749425"/>
            <a:ext cx="3419475" cy="2000250"/>
          </a:xfrm>
          <a:prstGeom prst="rect">
            <a:avLst/>
          </a:prstGeom>
          <a:noFill/>
          <a:ln>
            <a:noFill/>
          </a:ln>
        </p:spPr>
      </p:pic>
      <p:pic>
        <p:nvPicPr>
          <p:cNvPr id="242" name="Google Shape;242;p22"/>
          <p:cNvPicPr preferRelativeResize="0"/>
          <p:nvPr/>
        </p:nvPicPr>
        <p:blipFill rotWithShape="1">
          <a:blip r:embed="rId4">
            <a:alphaModFix/>
          </a:blip>
          <a:srcRect b="0" l="0" r="0" t="0"/>
          <a:stretch/>
        </p:blipFill>
        <p:spPr>
          <a:xfrm>
            <a:off x="549275" y="4137025"/>
            <a:ext cx="2090738" cy="2366963"/>
          </a:xfrm>
          <a:prstGeom prst="rect">
            <a:avLst/>
          </a:prstGeom>
          <a:noFill/>
          <a:ln>
            <a:noFill/>
          </a:ln>
        </p:spPr>
      </p:pic>
      <p:pic>
        <p:nvPicPr>
          <p:cNvPr id="243" name="Google Shape;243;p22"/>
          <p:cNvPicPr preferRelativeResize="0"/>
          <p:nvPr/>
        </p:nvPicPr>
        <p:blipFill rotWithShape="1">
          <a:blip r:embed="rId5">
            <a:alphaModFix/>
          </a:blip>
          <a:srcRect b="0" l="0" r="0" t="0"/>
          <a:stretch/>
        </p:blipFill>
        <p:spPr>
          <a:xfrm>
            <a:off x="3463925" y="422275"/>
            <a:ext cx="5348288" cy="5338763"/>
          </a:xfrm>
          <a:prstGeom prst="rect">
            <a:avLst/>
          </a:prstGeom>
          <a:noFill/>
          <a:ln>
            <a:noFill/>
          </a:ln>
        </p:spPr>
      </p:pic>
      <p:sp>
        <p:nvSpPr>
          <p:cNvPr id="244" name="Google Shape;244;p22"/>
          <p:cNvSpPr/>
          <p:nvPr/>
        </p:nvSpPr>
        <p:spPr>
          <a:xfrm>
            <a:off x="3028950" y="4675188"/>
            <a:ext cx="6022975" cy="18859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What do you see in this molecular structure that suggests why Olestra is not digested? Why might it cause the symptoms described on the label?</a:t>
            </a:r>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899" lvl="0" marL="630238" rtl="0" algn="l">
              <a:spcBef>
                <a:spcPts val="0"/>
              </a:spcBef>
              <a:spcAft>
                <a:spcPts val="0"/>
              </a:spcAft>
              <a:buClr>
                <a:schemeClr val="dk1"/>
              </a:buClr>
              <a:buSzPts val="3168"/>
              <a:buChar char="•"/>
            </a:pPr>
            <a:r>
              <a:rPr lang="en-GB"/>
              <a:t> List some examples of lipids or fatty acids – not the foods that contain them, but specific lipids.</a:t>
            </a:r>
            <a:endParaRPr/>
          </a:p>
          <a:p>
            <a:pPr indent="-342899" lvl="0" marL="630238" rtl="0" algn="l">
              <a:spcBef>
                <a:spcPts val="640"/>
              </a:spcBef>
              <a:spcAft>
                <a:spcPts val="0"/>
              </a:spcAft>
              <a:buClr>
                <a:schemeClr val="dk1"/>
              </a:buClr>
              <a:buSzPts val="3168"/>
              <a:buChar char="•"/>
            </a:pPr>
            <a:r>
              <a:rPr lang="en-GB"/>
              <a:t> How are carbohydrates and lipids different from one another?</a:t>
            </a:r>
            <a:endParaRPr/>
          </a:p>
        </p:txBody>
      </p:sp>
      <p:sp>
        <p:nvSpPr>
          <p:cNvPr id="250" name="Google Shape;250;p23"/>
          <p:cNvSpPr/>
          <p:nvPr/>
        </p:nvSpPr>
        <p:spPr>
          <a:xfrm>
            <a:off x="8534400" y="457200"/>
            <a:ext cx="390525" cy="6002338"/>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800">
                <a:solidFill>
                  <a:srgbClr val="FFFEFF"/>
                </a:solidFill>
                <a:latin typeface="Poppins"/>
                <a:ea typeface="Poppins"/>
                <a:cs typeface="Poppins"/>
                <a:sym typeface="Poppins"/>
              </a:rPr>
              <a:t>W</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O</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R</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K</a:t>
            </a:r>
            <a:endParaRPr/>
          </a:p>
          <a:p>
            <a:pPr indent="0" lvl="0" marL="0" marR="0" rtl="0" algn="l">
              <a:spcBef>
                <a:spcPts val="0"/>
              </a:spcBef>
              <a:spcAft>
                <a:spcPts val="0"/>
              </a:spcAft>
              <a:buNone/>
            </a:pPr>
            <a:r>
              <a:t/>
            </a:r>
            <a:endParaRPr b="1" sz="1800">
              <a:solidFill>
                <a:srgbClr val="FFFEFF"/>
              </a:solidFill>
              <a:latin typeface="Poppins"/>
              <a:ea typeface="Poppins"/>
              <a:cs typeface="Poppins"/>
              <a:sym typeface="Poppins"/>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T</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O</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G</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E</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T</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H</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E</a:t>
            </a:r>
            <a:endParaRPr/>
          </a:p>
          <a:p>
            <a:pPr indent="0" lvl="0" marL="0" marR="0" rtl="0" algn="l">
              <a:spcBef>
                <a:spcPts val="0"/>
              </a:spcBef>
              <a:spcAft>
                <a:spcPts val="0"/>
              </a:spcAft>
              <a:buNone/>
            </a:pPr>
            <a:r>
              <a:rPr b="1" lang="en-GB" sz="1800">
                <a:solidFill>
                  <a:srgbClr val="FFFEFF"/>
                </a:solidFill>
                <a:latin typeface="Poppins"/>
                <a:ea typeface="Poppins"/>
                <a:cs typeface="Poppins"/>
                <a:sym typeface="Poppins"/>
              </a:rPr>
              <a:t>R</a:t>
            </a:r>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Detecting Lipids</a:t>
            </a:r>
            <a:endParaRPr/>
          </a:p>
        </p:txBody>
      </p:sp>
      <p:pic>
        <p:nvPicPr>
          <p:cNvPr descr="DSC_0913.JPG" id="256" name="Google Shape;256;p24"/>
          <p:cNvPicPr preferRelativeResize="0"/>
          <p:nvPr>
            <p:ph idx="1" type="body"/>
          </p:nvPr>
        </p:nvPicPr>
        <p:blipFill rotWithShape="1">
          <a:blip r:embed="rId3">
            <a:alphaModFix/>
          </a:blip>
          <a:srcRect b="8649" l="0" r="0" t="8650"/>
          <a:stretch/>
        </p:blipFill>
        <p:spPr>
          <a:xfrm>
            <a:off x="457200" y="1600200"/>
            <a:ext cx="8229600" cy="4525963"/>
          </a:xfrm>
          <a:prstGeom prst="rect">
            <a:avLst/>
          </a:prstGeom>
          <a:noFill/>
          <a:ln>
            <a:noFill/>
          </a:ln>
        </p:spPr>
      </p:pic>
      <p:sp>
        <p:nvSpPr>
          <p:cNvPr id="257" name="Google Shape;257;p24"/>
          <p:cNvSpPr/>
          <p:nvPr/>
        </p:nvSpPr>
        <p:spPr>
          <a:xfrm>
            <a:off x="747889" y="3273778"/>
            <a:ext cx="2822222" cy="1058333"/>
          </a:xfrm>
          <a:prstGeom prst="roundRect">
            <a:avLst>
              <a:gd fmla="val 16667" name="adj"/>
            </a:avLst>
          </a:prstGeom>
          <a:gradFill>
            <a:gsLst>
              <a:gs pos="0">
                <a:srgbClr val="519EE1"/>
              </a:gs>
              <a:gs pos="100000">
                <a:srgbClr val="95D1FF"/>
              </a:gs>
            </a:gsLst>
            <a:lin ang="16200000" scaled="0"/>
          </a:gradFill>
          <a:ln cap="flat" cmpd="sng" w="9525">
            <a:solidFill>
              <a:srgbClr val="5C99C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rgbClr val="224F76"/>
                </a:solidFill>
                <a:latin typeface="Calibri"/>
                <a:ea typeface="Calibri"/>
                <a:cs typeface="Calibri"/>
                <a:sym typeface="Calibri"/>
              </a:rPr>
              <a:t>brown paper bag test</a:t>
            </a:r>
            <a:endParaRPr b="1" sz="2800">
              <a:solidFill>
                <a:srgbClr val="224F76"/>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anemia_icon.jpg" id="262" name="Google Shape;262;p25"/>
          <p:cNvPicPr preferRelativeResize="0"/>
          <p:nvPr/>
        </p:nvPicPr>
        <p:blipFill rotWithShape="1">
          <a:blip r:embed="rId3">
            <a:alphaModFix/>
          </a:blip>
          <a:srcRect b="0" l="0" r="0" t="0"/>
          <a:stretch/>
        </p:blipFill>
        <p:spPr>
          <a:xfrm>
            <a:off x="5151398" y="579261"/>
            <a:ext cx="3810000" cy="3187700"/>
          </a:xfrm>
          <a:prstGeom prst="rect">
            <a:avLst/>
          </a:prstGeom>
          <a:noFill/>
          <a:ln>
            <a:noFill/>
          </a:ln>
        </p:spPr>
      </p:pic>
      <p:sp>
        <p:nvSpPr>
          <p:cNvPr id="263" name="Google Shape;26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Proteins</a:t>
            </a:r>
            <a:endParaRPr/>
          </a:p>
        </p:txBody>
      </p:sp>
      <p:pic>
        <p:nvPicPr>
          <p:cNvPr descr="Human-Insulin-Protein-Structure-917x1024.jpg" id="264" name="Google Shape;264;p25"/>
          <p:cNvPicPr preferRelativeResize="0"/>
          <p:nvPr>
            <p:ph idx="1" type="body"/>
          </p:nvPr>
        </p:nvPicPr>
        <p:blipFill rotWithShape="1">
          <a:blip r:embed="rId4">
            <a:alphaModFix/>
          </a:blip>
          <a:srcRect b="0" l="-861" r="-252" t="0"/>
          <a:stretch/>
        </p:blipFill>
        <p:spPr>
          <a:xfrm>
            <a:off x="6066936" y="4219925"/>
            <a:ext cx="2018206" cy="2228851"/>
          </a:xfrm>
          <a:prstGeom prst="rect">
            <a:avLst/>
          </a:prstGeom>
          <a:noFill/>
          <a:ln>
            <a:noFill/>
          </a:ln>
        </p:spPr>
      </p:pic>
      <p:pic>
        <p:nvPicPr>
          <p:cNvPr descr="muscle-structure-cross-section.jpg" id="265" name="Google Shape;265;p25"/>
          <p:cNvPicPr preferRelativeResize="0"/>
          <p:nvPr/>
        </p:nvPicPr>
        <p:blipFill rotWithShape="1">
          <a:blip r:embed="rId5">
            <a:alphaModFix/>
          </a:blip>
          <a:srcRect b="0" l="0" r="0" t="0"/>
          <a:stretch/>
        </p:blipFill>
        <p:spPr>
          <a:xfrm>
            <a:off x="457200" y="3442970"/>
            <a:ext cx="4694198" cy="3415029"/>
          </a:xfrm>
          <a:prstGeom prst="rect">
            <a:avLst/>
          </a:prstGeom>
          <a:noFill/>
          <a:ln>
            <a:noFill/>
          </a:ln>
        </p:spPr>
      </p:pic>
      <p:pic>
        <p:nvPicPr>
          <p:cNvPr descr="antibody.gif" id="266" name="Google Shape;266;p25"/>
          <p:cNvPicPr preferRelativeResize="0"/>
          <p:nvPr/>
        </p:nvPicPr>
        <p:blipFill rotWithShape="1">
          <a:blip r:embed="rId6">
            <a:alphaModFix/>
          </a:blip>
          <a:srcRect b="0" l="0" r="0" t="0"/>
          <a:stretch/>
        </p:blipFill>
        <p:spPr>
          <a:xfrm>
            <a:off x="222249" y="274638"/>
            <a:ext cx="3379927" cy="32942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ph idx="1" type="body"/>
          </p:nvPr>
        </p:nvSpPr>
        <p:spPr>
          <a:xfrm>
            <a:off x="457200" y="436098"/>
            <a:ext cx="8229600" cy="5690065"/>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en-GB"/>
              <a:t>We often see bodybuilders and physical trainer drinking whey protein along with milk to build-up metabolism and strength.</a:t>
            </a:r>
            <a:endParaRPr/>
          </a:p>
          <a:p>
            <a:pPr indent="-342900" lvl="0" marL="342900" rtl="0" algn="l">
              <a:spcBef>
                <a:spcPts val="544"/>
              </a:spcBef>
              <a:spcAft>
                <a:spcPts val="0"/>
              </a:spcAft>
              <a:buClr>
                <a:schemeClr val="dk1"/>
              </a:buClr>
              <a:buSzPct val="100000"/>
              <a:buChar char="•"/>
            </a:pPr>
            <a:r>
              <a:rPr lang="en-GB"/>
              <a:t>When it comes to our body, our hair and nails are mostly made of proteins. </a:t>
            </a:r>
            <a:endParaRPr/>
          </a:p>
          <a:p>
            <a:pPr indent="-342900" lvl="0" marL="342900" rtl="0" algn="l">
              <a:spcBef>
                <a:spcPts val="544"/>
              </a:spcBef>
              <a:spcAft>
                <a:spcPts val="0"/>
              </a:spcAft>
              <a:buClr>
                <a:schemeClr val="dk1"/>
              </a:buClr>
              <a:buSzPct val="100000"/>
              <a:buChar char="•"/>
            </a:pPr>
            <a:r>
              <a:rPr lang="en-GB"/>
              <a:t>Basically, proteins are the fundamental building blocks of our body. </a:t>
            </a:r>
            <a:endParaRPr/>
          </a:p>
          <a:p>
            <a:pPr indent="-342900" lvl="0" marL="342900" rtl="0" algn="l">
              <a:spcBef>
                <a:spcPts val="544"/>
              </a:spcBef>
              <a:spcAft>
                <a:spcPts val="0"/>
              </a:spcAft>
              <a:buClr>
                <a:schemeClr val="dk1"/>
              </a:buClr>
              <a:buSzPct val="100000"/>
              <a:buChar char="•"/>
            </a:pPr>
            <a:r>
              <a:rPr lang="en-GB"/>
              <a:t>They are large and complex macromolecules or bio-molecules which perform a major role in the functioning and regulating of our body cells, tissues and other organs in the human body. </a:t>
            </a:r>
            <a:endParaRPr/>
          </a:p>
          <a:p>
            <a:pPr indent="-342900" lvl="0" marL="342900" rtl="0" algn="l">
              <a:spcBef>
                <a:spcPts val="544"/>
              </a:spcBef>
              <a:spcAft>
                <a:spcPts val="0"/>
              </a:spcAft>
              <a:buClr>
                <a:schemeClr val="dk1"/>
              </a:buClr>
              <a:buSzPct val="100000"/>
              <a:buChar char="•"/>
            </a:pPr>
            <a:r>
              <a:rPr lang="en-GB"/>
              <a:t>They are also used in providing strength to our body in producing hormones, enzymes, and other metabolic chemicals. They are also involved in functioning and regulating of our body cells, tissues and organs.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7"/>
          <p:cNvSpPr txBox="1"/>
          <p:nvPr>
            <p:ph idx="1" type="body"/>
          </p:nvPr>
        </p:nvSpPr>
        <p:spPr>
          <a:xfrm>
            <a:off x="457200" y="745588"/>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Proteins are composed of amino acids, arranged into different groups. These fundamental amino acids sequences are specific and its arrangements are controlled by the DNA. Since our body cannot synthesize these essential amino acids by its own, we should have plenty of protein foods in our everyday diet to keep our body metabolisms stable.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Protein Synthesis</a:t>
            </a:r>
            <a:br>
              <a:rPr b="1" lang="en-GB"/>
            </a:br>
            <a:endParaRPr/>
          </a:p>
        </p:txBody>
      </p:sp>
      <p:sp>
        <p:nvSpPr>
          <p:cNvPr id="282" name="Google Shape;282;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Protein synthesis takes place through a process called translation.</a:t>
            </a:r>
            <a:endParaRPr/>
          </a:p>
          <a:p>
            <a:pPr indent="-342900" lvl="0" marL="342900" rtl="0" algn="l">
              <a:spcBef>
                <a:spcPts val="640"/>
              </a:spcBef>
              <a:spcAft>
                <a:spcPts val="0"/>
              </a:spcAft>
              <a:buClr>
                <a:schemeClr val="dk1"/>
              </a:buClr>
              <a:buSzPts val="3200"/>
              <a:buChar char="•"/>
            </a:pPr>
            <a:r>
              <a:rPr lang="en-GB"/>
              <a:t> This process occurs in the cytoplasm. It involves the rendering of genetic codes.</a:t>
            </a:r>
            <a:endParaRPr/>
          </a:p>
          <a:p>
            <a:pPr indent="-342900" lvl="0" marL="342900" rtl="0" algn="l">
              <a:spcBef>
                <a:spcPts val="640"/>
              </a:spcBef>
              <a:spcAft>
                <a:spcPts val="0"/>
              </a:spcAft>
              <a:buClr>
                <a:schemeClr val="dk1"/>
              </a:buClr>
              <a:buSzPts val="3200"/>
              <a:buChar char="•"/>
            </a:pPr>
            <a:r>
              <a:rPr lang="en-GB"/>
              <a:t>Ribosomes of a cell help in translating genetic codes into a polypeptide chain.</a:t>
            </a:r>
            <a:endParaRPr/>
          </a:p>
          <a:p>
            <a:pPr indent="-342900" lvl="0" marL="342900" rtl="0" algn="l">
              <a:spcBef>
                <a:spcPts val="640"/>
              </a:spcBef>
              <a:spcAft>
                <a:spcPts val="0"/>
              </a:spcAft>
              <a:buClr>
                <a:schemeClr val="dk1"/>
              </a:buClr>
              <a:buSzPts val="3200"/>
              <a:buChar char="•"/>
            </a:pPr>
            <a:r>
              <a:rPr lang="en-GB"/>
              <a:t> These polypeptide chains become functioning proteins only after undergoing certain modifications.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Protein Structure</a:t>
            </a:r>
            <a:endParaRPr/>
          </a:p>
        </p:txBody>
      </p:sp>
      <p:sp>
        <p:nvSpPr>
          <p:cNvPr id="288" name="Google Shape;288;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GB" sz="2400"/>
              <a:t>made up of C, H, O, N</a:t>
            </a:r>
            <a:endParaRPr/>
          </a:p>
          <a:p>
            <a:pPr indent="-342900" lvl="0" marL="342900" rtl="0" algn="l">
              <a:spcBef>
                <a:spcPts val="480"/>
              </a:spcBef>
              <a:spcAft>
                <a:spcPts val="0"/>
              </a:spcAft>
              <a:buClr>
                <a:schemeClr val="dk1"/>
              </a:buClr>
              <a:buSzPts val="2400"/>
              <a:buChar char="•"/>
            </a:pPr>
            <a:r>
              <a:rPr b="1" lang="en-GB" sz="2400"/>
              <a:t>amino acid </a:t>
            </a:r>
            <a:r>
              <a:rPr lang="en-GB" sz="2400"/>
              <a:t>subunits form long polypeptide chains</a:t>
            </a:r>
            <a:endParaRPr/>
          </a:p>
          <a:p>
            <a:pPr indent="-285750" lvl="1" marL="742950" rtl="0" algn="l">
              <a:spcBef>
                <a:spcPts val="480"/>
              </a:spcBef>
              <a:spcAft>
                <a:spcPts val="0"/>
              </a:spcAft>
              <a:buClr>
                <a:schemeClr val="dk1"/>
              </a:buClr>
              <a:buSzPts val="2400"/>
              <a:buChar char="–"/>
            </a:pPr>
            <a:r>
              <a:rPr lang="en-GB" sz="2400"/>
              <a:t>over 20 different amino acids</a:t>
            </a:r>
            <a:endParaRPr sz="2400"/>
          </a:p>
        </p:txBody>
      </p:sp>
      <p:pic>
        <p:nvPicPr>
          <p:cNvPr descr="amino acids.jpg" id="289" name="Google Shape;289;p29"/>
          <p:cNvPicPr preferRelativeResize="0"/>
          <p:nvPr/>
        </p:nvPicPr>
        <p:blipFill rotWithShape="1">
          <a:blip r:embed="rId3">
            <a:alphaModFix/>
          </a:blip>
          <a:srcRect b="26750" l="10277" r="0" t="3879"/>
          <a:stretch/>
        </p:blipFill>
        <p:spPr>
          <a:xfrm>
            <a:off x="3492180" y="3132666"/>
            <a:ext cx="5651819" cy="3330223"/>
          </a:xfrm>
          <a:prstGeom prst="rect">
            <a:avLst/>
          </a:prstGeom>
          <a:noFill/>
          <a:ln>
            <a:noFill/>
          </a:ln>
        </p:spPr>
      </p:pic>
      <p:pic>
        <p:nvPicPr>
          <p:cNvPr descr="amino_acid_med.jpeg" id="290" name="Google Shape;290;p29"/>
          <p:cNvPicPr preferRelativeResize="0"/>
          <p:nvPr/>
        </p:nvPicPr>
        <p:blipFill rotWithShape="1">
          <a:blip r:embed="rId4">
            <a:alphaModFix/>
          </a:blip>
          <a:srcRect b="0" l="0" r="0" t="0"/>
          <a:stretch/>
        </p:blipFill>
        <p:spPr>
          <a:xfrm>
            <a:off x="457200" y="3697108"/>
            <a:ext cx="2614330" cy="1694039"/>
          </a:xfrm>
          <a:prstGeom prst="rect">
            <a:avLst/>
          </a:prstGeom>
          <a:noFill/>
          <a:ln>
            <a:noFill/>
          </a:ln>
        </p:spPr>
      </p:pic>
      <p:sp>
        <p:nvSpPr>
          <p:cNvPr id="291" name="Google Shape;291;p29"/>
          <p:cNvSpPr txBox="1"/>
          <p:nvPr/>
        </p:nvSpPr>
        <p:spPr>
          <a:xfrm>
            <a:off x="578556" y="5404556"/>
            <a:ext cx="24582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an individual amino acid</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Characteristics Of Polysaccharides</a:t>
            </a:r>
            <a:br>
              <a:rPr b="1" lang="en-GB"/>
            </a:br>
            <a:endParaRPr/>
          </a:p>
        </p:txBody>
      </p:sp>
      <p:sp>
        <p:nvSpPr>
          <p:cNvPr id="100" name="Google Shape;100;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en-GB"/>
              <a:t>Polysaccharides have the following properties:</a:t>
            </a:r>
            <a:endParaRPr/>
          </a:p>
          <a:p>
            <a:pPr indent="-342900" lvl="0" marL="342900" rtl="0" algn="l">
              <a:spcBef>
                <a:spcPts val="544"/>
              </a:spcBef>
              <a:spcAft>
                <a:spcPts val="0"/>
              </a:spcAft>
              <a:buClr>
                <a:schemeClr val="dk1"/>
              </a:buClr>
              <a:buSzPct val="100000"/>
              <a:buChar char="•"/>
            </a:pPr>
            <a:r>
              <a:rPr lang="en-GB"/>
              <a:t>They are not sweet in taste.</a:t>
            </a:r>
            <a:endParaRPr/>
          </a:p>
          <a:p>
            <a:pPr indent="-342900" lvl="0" marL="342900" rtl="0" algn="l">
              <a:spcBef>
                <a:spcPts val="544"/>
              </a:spcBef>
              <a:spcAft>
                <a:spcPts val="0"/>
              </a:spcAft>
              <a:buClr>
                <a:schemeClr val="dk1"/>
              </a:buClr>
              <a:buSzPct val="100000"/>
              <a:buChar char="•"/>
            </a:pPr>
            <a:r>
              <a:rPr lang="en-GB"/>
              <a:t>Many are insoluble in water.</a:t>
            </a:r>
            <a:endParaRPr/>
          </a:p>
          <a:p>
            <a:pPr indent="-342900" lvl="0" marL="342900" rtl="0" algn="l">
              <a:spcBef>
                <a:spcPts val="544"/>
              </a:spcBef>
              <a:spcAft>
                <a:spcPts val="0"/>
              </a:spcAft>
              <a:buClr>
                <a:schemeClr val="dk1"/>
              </a:buClr>
              <a:buSzPct val="100000"/>
              <a:buChar char="•"/>
            </a:pPr>
            <a:r>
              <a:rPr lang="en-GB"/>
              <a:t>They are hydrophobic in nature.</a:t>
            </a:r>
            <a:endParaRPr/>
          </a:p>
          <a:p>
            <a:pPr indent="-342900" lvl="0" marL="342900" rtl="0" algn="l">
              <a:spcBef>
                <a:spcPts val="544"/>
              </a:spcBef>
              <a:spcAft>
                <a:spcPts val="0"/>
              </a:spcAft>
              <a:buClr>
                <a:schemeClr val="dk1"/>
              </a:buClr>
              <a:buSzPct val="100000"/>
              <a:buChar char="•"/>
            </a:pPr>
            <a:r>
              <a:rPr lang="en-GB"/>
              <a:t>They do not form crystals on desiccation.</a:t>
            </a:r>
            <a:endParaRPr/>
          </a:p>
          <a:p>
            <a:pPr indent="-342900" lvl="0" marL="342900" rtl="0" algn="l">
              <a:spcBef>
                <a:spcPts val="544"/>
              </a:spcBef>
              <a:spcAft>
                <a:spcPts val="0"/>
              </a:spcAft>
              <a:buClr>
                <a:schemeClr val="dk1"/>
              </a:buClr>
              <a:buSzPct val="100000"/>
              <a:buChar char="•"/>
            </a:pPr>
            <a:r>
              <a:rPr lang="en-GB"/>
              <a:t>Can be extracted to form a white powder.</a:t>
            </a:r>
            <a:endParaRPr/>
          </a:p>
          <a:p>
            <a:pPr indent="-342900" lvl="0" marL="342900" rtl="0" algn="l">
              <a:spcBef>
                <a:spcPts val="544"/>
              </a:spcBef>
              <a:spcAft>
                <a:spcPts val="0"/>
              </a:spcAft>
              <a:buClr>
                <a:schemeClr val="dk1"/>
              </a:buClr>
              <a:buSzPct val="100000"/>
              <a:buChar char="•"/>
            </a:pPr>
            <a:r>
              <a:rPr lang="en-GB"/>
              <a:t>They are high molecular weight carbohydrates.</a:t>
            </a:r>
            <a:endParaRPr/>
          </a:p>
          <a:p>
            <a:pPr indent="-342900" lvl="0" marL="342900" rtl="0" algn="l">
              <a:spcBef>
                <a:spcPts val="544"/>
              </a:spcBef>
              <a:spcAft>
                <a:spcPts val="0"/>
              </a:spcAft>
              <a:buClr>
                <a:schemeClr val="dk1"/>
              </a:buClr>
              <a:buSzPct val="100000"/>
              <a:buChar char="•"/>
            </a:pPr>
            <a:r>
              <a:rPr lang="en-GB"/>
              <a:t>Inside the cells, they are compact and osmotically inactive.</a:t>
            </a:r>
            <a:endParaRPr/>
          </a:p>
          <a:p>
            <a:pPr indent="-342900" lvl="0" marL="342900" rtl="0" algn="l">
              <a:spcBef>
                <a:spcPts val="544"/>
              </a:spcBef>
              <a:spcAft>
                <a:spcPts val="0"/>
              </a:spcAft>
              <a:buClr>
                <a:schemeClr val="dk1"/>
              </a:buClr>
              <a:buSzPct val="100000"/>
              <a:buChar char="•"/>
            </a:pPr>
            <a:r>
              <a:rPr lang="en-GB"/>
              <a:t>They consist of hydrogen, carbon, and oxygen. The hydrogen to oxygen ratio being 2:1.</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Protein Function</a:t>
            </a:r>
            <a:endParaRPr/>
          </a:p>
        </p:txBody>
      </p:sp>
      <p:sp>
        <p:nvSpPr>
          <p:cNvPr id="297" name="Google Shape;29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the most diverse macromolecules</a:t>
            </a:r>
            <a:endParaRPr/>
          </a:p>
          <a:p>
            <a:pPr indent="-342900" lvl="0" marL="342900" rtl="0" algn="l">
              <a:spcBef>
                <a:spcPts val="640"/>
              </a:spcBef>
              <a:spcAft>
                <a:spcPts val="0"/>
              </a:spcAft>
              <a:buClr>
                <a:schemeClr val="dk1"/>
              </a:buClr>
              <a:buSzPts val="3200"/>
              <a:buChar char="•"/>
            </a:pPr>
            <a:r>
              <a:rPr lang="en-GB"/>
              <a:t>various roles:</a:t>
            </a:r>
            <a:endParaRPr/>
          </a:p>
          <a:p>
            <a:pPr indent="-285750" lvl="1" marL="742950" rtl="0" algn="l">
              <a:spcBef>
                <a:spcPts val="560"/>
              </a:spcBef>
              <a:spcAft>
                <a:spcPts val="0"/>
              </a:spcAft>
              <a:buClr>
                <a:schemeClr val="dk1"/>
              </a:buClr>
              <a:buSzPts val="2800"/>
              <a:buChar char="–"/>
            </a:pPr>
            <a:r>
              <a:rPr lang="en-GB"/>
              <a:t>speed up reactions (enzymes)</a:t>
            </a:r>
            <a:endParaRPr/>
          </a:p>
          <a:p>
            <a:pPr indent="-285750" lvl="1" marL="742950" rtl="0" algn="l">
              <a:spcBef>
                <a:spcPts val="560"/>
              </a:spcBef>
              <a:spcAft>
                <a:spcPts val="0"/>
              </a:spcAft>
              <a:buClr>
                <a:schemeClr val="dk1"/>
              </a:buClr>
              <a:buSzPts val="2800"/>
              <a:buChar char="–"/>
            </a:pPr>
            <a:r>
              <a:rPr lang="en-GB"/>
              <a:t>form muscles</a:t>
            </a:r>
            <a:endParaRPr/>
          </a:p>
          <a:p>
            <a:pPr indent="-285750" lvl="1" marL="742950" rtl="0" algn="l">
              <a:spcBef>
                <a:spcPts val="560"/>
              </a:spcBef>
              <a:spcAft>
                <a:spcPts val="0"/>
              </a:spcAft>
              <a:buClr>
                <a:schemeClr val="dk1"/>
              </a:buClr>
              <a:buSzPts val="2800"/>
              <a:buChar char="–"/>
            </a:pPr>
            <a:r>
              <a:rPr lang="en-GB"/>
              <a:t>transport substances</a:t>
            </a:r>
            <a:endParaRPr/>
          </a:p>
          <a:p>
            <a:pPr indent="-285750" lvl="1" marL="742950" rtl="0" algn="l">
              <a:spcBef>
                <a:spcPts val="560"/>
              </a:spcBef>
              <a:spcAft>
                <a:spcPts val="0"/>
              </a:spcAft>
              <a:buClr>
                <a:schemeClr val="dk1"/>
              </a:buClr>
              <a:buSzPts val="2800"/>
              <a:buChar char="–"/>
            </a:pPr>
            <a:r>
              <a:rPr lang="en-GB"/>
              <a:t>fight disease</a:t>
            </a:r>
            <a:endParaRPr/>
          </a:p>
        </p:txBody>
      </p:sp>
      <p:pic>
        <p:nvPicPr>
          <p:cNvPr descr="403337409_orig.jpg" id="298" name="Google Shape;298;p30"/>
          <p:cNvPicPr preferRelativeResize="0"/>
          <p:nvPr/>
        </p:nvPicPr>
        <p:blipFill rotWithShape="1">
          <a:blip r:embed="rId3">
            <a:alphaModFix/>
          </a:blip>
          <a:srcRect b="21969" l="0" r="0" t="0"/>
          <a:stretch/>
        </p:blipFill>
        <p:spPr>
          <a:xfrm>
            <a:off x="5568213" y="2301241"/>
            <a:ext cx="3575785" cy="1346062"/>
          </a:xfrm>
          <a:prstGeom prst="rect">
            <a:avLst/>
          </a:prstGeom>
          <a:noFill/>
          <a:ln>
            <a:noFill/>
          </a:ln>
        </p:spPr>
      </p:pic>
      <p:pic>
        <p:nvPicPr>
          <p:cNvPr descr="2000px-Scheme_facilitated_diffusion_in_cell_membrane-en.svg.png" id="299" name="Google Shape;299;p30"/>
          <p:cNvPicPr preferRelativeResize="0"/>
          <p:nvPr/>
        </p:nvPicPr>
        <p:blipFill rotWithShape="1">
          <a:blip r:embed="rId4">
            <a:alphaModFix/>
          </a:blip>
          <a:srcRect b="0" l="0" r="0" t="0"/>
          <a:stretch/>
        </p:blipFill>
        <p:spPr>
          <a:xfrm>
            <a:off x="3202480" y="4261556"/>
            <a:ext cx="5941519" cy="2596444"/>
          </a:xfrm>
          <a:prstGeom prst="rect">
            <a:avLst/>
          </a:prstGeom>
          <a:noFill/>
          <a:ln>
            <a:noFill/>
          </a:ln>
        </p:spPr>
      </p:pic>
      <p:pic>
        <p:nvPicPr>
          <p:cNvPr descr="types-of-antibodies.jpg" id="300" name="Google Shape;300;p30"/>
          <p:cNvPicPr preferRelativeResize="0"/>
          <p:nvPr/>
        </p:nvPicPr>
        <p:blipFill rotWithShape="1">
          <a:blip r:embed="rId5">
            <a:alphaModFix/>
          </a:blip>
          <a:srcRect b="0" l="0" r="0" t="0"/>
          <a:stretch/>
        </p:blipFill>
        <p:spPr>
          <a:xfrm>
            <a:off x="457200" y="4817928"/>
            <a:ext cx="2652889" cy="20400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Functions of Proteins</a:t>
            </a:r>
            <a:br>
              <a:rPr b="1" lang="en-GB"/>
            </a:br>
            <a:endParaRPr/>
          </a:p>
        </p:txBody>
      </p:sp>
      <p:sp>
        <p:nvSpPr>
          <p:cNvPr id="306" name="Google Shape;306;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b="1" lang="en-GB"/>
              <a:t>Enzymes:</a:t>
            </a:r>
            <a:r>
              <a:rPr lang="en-GB"/>
              <a:t> Enzymes mostly carry out all numerous chemical reactions which take place within a cell. They also help in regenerating and creating DNA molecules and carry out complex processes.</a:t>
            </a:r>
            <a:endParaRPr/>
          </a:p>
          <a:p>
            <a:pPr indent="-342900" lvl="0" marL="342900" rtl="0" algn="l">
              <a:spcBef>
                <a:spcPts val="592"/>
              </a:spcBef>
              <a:spcAft>
                <a:spcPts val="0"/>
              </a:spcAft>
              <a:buClr>
                <a:schemeClr val="dk1"/>
              </a:buClr>
              <a:buSzPct val="100000"/>
              <a:buChar char="•"/>
            </a:pPr>
            <a:r>
              <a:rPr b="1" lang="en-GB"/>
              <a:t>Hormones: </a:t>
            </a:r>
            <a:r>
              <a:rPr lang="en-GB"/>
              <a:t>Proteins are involved in the creation of various types of hormones which help in balancing the components of the body. For example hormones like insulin, which helps in regulating blood sugar and secretin. It is also involved in the digestion process and formation of digestive juices.</a:t>
            </a:r>
            <a:endParaRPr/>
          </a:p>
          <a:p>
            <a:pPr indent="-154940" lvl="0" marL="342900" rtl="0" algn="l">
              <a:spcBef>
                <a:spcPts val="592"/>
              </a:spcBef>
              <a:spcAft>
                <a:spcPts val="0"/>
              </a:spcAft>
              <a:buClr>
                <a:schemeClr val="dk1"/>
              </a:buClr>
              <a:buSzPct val="100000"/>
              <a:buNone/>
            </a:pPr>
            <a:r>
              <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idx="1" type="body"/>
          </p:nvPr>
        </p:nvSpPr>
        <p:spPr>
          <a:xfrm>
            <a:off x="457200" y="1041009"/>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b="1" lang="en-GB"/>
              <a:t>Antibody:</a:t>
            </a:r>
            <a:r>
              <a:rPr lang="en-GB"/>
              <a:t> Antibody also known as an immunoglobulin. It is a type of protein which is majorly used by the immune system to repair and heal the body from foreign bacteria. They often work together with other immune cells to identify and separate the antigens from increasing until the white blood cells destroy them completely.</a:t>
            </a:r>
            <a:endParaRPr/>
          </a:p>
          <a:p>
            <a:pPr indent="-342900" lvl="0" marL="342900" rtl="0" algn="l">
              <a:spcBef>
                <a:spcPts val="544"/>
              </a:spcBef>
              <a:spcAft>
                <a:spcPts val="0"/>
              </a:spcAft>
              <a:buClr>
                <a:schemeClr val="dk1"/>
              </a:buClr>
              <a:buSzPct val="100000"/>
              <a:buChar char="•"/>
            </a:pPr>
            <a:r>
              <a:rPr b="1" lang="en-GB"/>
              <a:t>Energy: </a:t>
            </a:r>
            <a:r>
              <a:rPr lang="en-GB"/>
              <a:t>Proteins are the major source of energy that helps in the movements of our body. It is important to have the right amount of protein in order to convert it into energy. Protein, when consumed in excess amounts, gets used to create fat and becomes part of the fat cells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Proteins, cont. </a:t>
            </a:r>
            <a:endParaRPr/>
          </a:p>
        </p:txBody>
      </p:sp>
      <p:sp>
        <p:nvSpPr>
          <p:cNvPr id="317" name="Google Shape;317;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en-GB"/>
              <a:t>hemoglobin </a:t>
            </a:r>
            <a:r>
              <a:rPr lang="en-GB"/>
              <a:t>is a protein that carries oxygen in red blood cells</a:t>
            </a:r>
            <a:br>
              <a:rPr lang="en-GB"/>
            </a:br>
            <a:br>
              <a:rPr lang="en-GB"/>
            </a:br>
            <a:endParaRPr/>
          </a:p>
          <a:p>
            <a:pPr indent="-342900" lvl="0" marL="342900" rtl="0" algn="l">
              <a:spcBef>
                <a:spcPts val="640"/>
              </a:spcBef>
              <a:spcAft>
                <a:spcPts val="0"/>
              </a:spcAft>
              <a:buClr>
                <a:schemeClr val="dk1"/>
              </a:buClr>
              <a:buSzPts val="3200"/>
              <a:buChar char="•"/>
            </a:pPr>
            <a:r>
              <a:rPr b="1" lang="en-GB"/>
              <a:t>insulin </a:t>
            </a:r>
            <a:r>
              <a:rPr lang="en-GB"/>
              <a:t>is a protein that regulates blood sugar</a:t>
            </a:r>
            <a:endParaRPr b="1"/>
          </a:p>
        </p:txBody>
      </p:sp>
      <p:pic>
        <p:nvPicPr>
          <p:cNvPr descr="anemia_icon.jpg" id="318" name="Google Shape;318;p33"/>
          <p:cNvPicPr preferRelativeResize="0"/>
          <p:nvPr/>
        </p:nvPicPr>
        <p:blipFill rotWithShape="1">
          <a:blip r:embed="rId3">
            <a:alphaModFix/>
          </a:blip>
          <a:srcRect b="0" l="0" r="0" t="0"/>
          <a:stretch/>
        </p:blipFill>
        <p:spPr>
          <a:xfrm>
            <a:off x="6287610" y="2088943"/>
            <a:ext cx="2005599" cy="1678018"/>
          </a:xfrm>
          <a:prstGeom prst="rect">
            <a:avLst/>
          </a:prstGeom>
          <a:noFill/>
          <a:ln>
            <a:noFill/>
          </a:ln>
        </p:spPr>
      </p:pic>
      <p:pic>
        <p:nvPicPr>
          <p:cNvPr descr="Human-Insulin-Protein-Structure-917x1024.jpg" id="319" name="Google Shape;319;p33"/>
          <p:cNvPicPr preferRelativeResize="0"/>
          <p:nvPr/>
        </p:nvPicPr>
        <p:blipFill rotWithShape="1">
          <a:blip r:embed="rId4">
            <a:alphaModFix/>
          </a:blip>
          <a:srcRect b="0" l="-861" r="-252" t="0"/>
          <a:stretch/>
        </p:blipFill>
        <p:spPr>
          <a:xfrm>
            <a:off x="2942353" y="4336906"/>
            <a:ext cx="2018206" cy="22288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Protein Detection</a:t>
            </a:r>
            <a:endParaRPr/>
          </a:p>
        </p:txBody>
      </p:sp>
      <p:sp>
        <p:nvSpPr>
          <p:cNvPr id="325" name="Google Shape;325;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lang="en-GB"/>
              <a:t>Biuret’s solution turns from blue to light purple in the presence of protein</a:t>
            </a:r>
            <a:endParaRPr/>
          </a:p>
        </p:txBody>
      </p:sp>
      <p:pic>
        <p:nvPicPr>
          <p:cNvPr descr="proteintest.jpg" id="326" name="Google Shape;326;p34"/>
          <p:cNvPicPr preferRelativeResize="0"/>
          <p:nvPr>
            <p:ph idx="2" type="body"/>
          </p:nvPr>
        </p:nvPicPr>
        <p:blipFill rotWithShape="1">
          <a:blip r:embed="rId3">
            <a:alphaModFix/>
          </a:blip>
          <a:srcRect b="9640" l="0" r="0" t="9639"/>
          <a:stretch/>
        </p:blipFill>
        <p:spPr>
          <a:xfrm>
            <a:off x="4648200" y="1600200"/>
            <a:ext cx="4038600" cy="45259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Nucleic Acids</a:t>
            </a:r>
            <a:endParaRPr/>
          </a:p>
        </p:txBody>
      </p:sp>
      <p:pic>
        <p:nvPicPr>
          <p:cNvPr descr="00-eukaryotic-chromosomes.jpg" id="332" name="Google Shape;332;p35"/>
          <p:cNvPicPr preferRelativeResize="0"/>
          <p:nvPr/>
        </p:nvPicPr>
        <p:blipFill rotWithShape="1">
          <a:blip r:embed="rId3">
            <a:alphaModFix/>
          </a:blip>
          <a:srcRect b="0" l="0" r="0" t="0"/>
          <a:stretch/>
        </p:blipFill>
        <p:spPr>
          <a:xfrm>
            <a:off x="308327" y="1566055"/>
            <a:ext cx="6884278" cy="3372834"/>
          </a:xfrm>
          <a:prstGeom prst="rect">
            <a:avLst/>
          </a:prstGeom>
          <a:noFill/>
          <a:ln>
            <a:noFill/>
          </a:ln>
        </p:spPr>
      </p:pic>
      <p:pic>
        <p:nvPicPr>
          <p:cNvPr descr="biobook_biomol_26.png" id="333" name="Google Shape;333;p35"/>
          <p:cNvPicPr preferRelativeResize="0"/>
          <p:nvPr/>
        </p:nvPicPr>
        <p:blipFill rotWithShape="1">
          <a:blip r:embed="rId4">
            <a:alphaModFix/>
          </a:blip>
          <a:srcRect b="0" l="0" r="0" t="0"/>
          <a:stretch/>
        </p:blipFill>
        <p:spPr>
          <a:xfrm>
            <a:off x="5997222" y="4433154"/>
            <a:ext cx="3019778" cy="23695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What are Nucleic Acids?</a:t>
            </a:r>
            <a:br>
              <a:rPr b="1" lang="en-GB"/>
            </a:br>
            <a:endParaRPr/>
          </a:p>
        </p:txBody>
      </p:sp>
      <p:sp>
        <p:nvSpPr>
          <p:cNvPr id="339" name="Google Shape;339;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GB"/>
              <a:t>Nucleic acids are long-chain polymeric molecules, the monomer (the repeating unit) is known as the nucleotides and hence sometimes nucleic acids are referred to as polynucleotides.</a:t>
            </a:r>
            <a:endParaRPr/>
          </a:p>
          <a:p>
            <a:pPr indent="-342900" lvl="0" marL="342900" rtl="0" algn="l">
              <a:spcBef>
                <a:spcPts val="592"/>
              </a:spcBef>
              <a:spcAft>
                <a:spcPts val="0"/>
              </a:spcAft>
              <a:buClr>
                <a:schemeClr val="dk1"/>
              </a:buClr>
              <a:buSzPct val="100000"/>
              <a:buChar char="•"/>
            </a:pPr>
            <a:r>
              <a:rPr lang="en-GB"/>
              <a:t>Deoxyribonucleic acid (DNA) and ribonucleic acid (RNA) are two major types of nucleic acids. DNA and RNA are responsible for the inheritance and transmission of specific characteristics from one generation to the other. There are prominently two types of nucleic acids known to us.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Deoxyribonucleic Acid (DNA)</a:t>
            </a:r>
            <a:br>
              <a:rPr b="1" lang="en-GB"/>
            </a:br>
            <a:endParaRPr/>
          </a:p>
        </p:txBody>
      </p:sp>
      <p:sp>
        <p:nvSpPr>
          <p:cNvPr id="345" name="Google Shape;345;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GB"/>
              <a:t>Chemically, DNA is composed of a pentose sugar, phosphoric acid and some cyclic bases containing nitrogen. The sugar moiety present in DNA molecules is β-D-2-deoxyribose. The cyclic bases that have nitrogen in them are adenine (A), guanine (G), cytosine(C) and thymine (T). These bases and their arrangement in the molecules of DNA play an important role in the storage of information from one generation to the next one. DNA has a double-strand helical structure in which the strands are complementary to each other.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Ribonucleic Acid (RNA)</a:t>
            </a:r>
            <a:br>
              <a:rPr b="1" lang="en-GB"/>
            </a:br>
            <a:endParaRPr/>
          </a:p>
        </p:txBody>
      </p:sp>
      <p:sp>
        <p:nvSpPr>
          <p:cNvPr id="351" name="Google Shape;351;p38"/>
          <p:cNvSpPr txBox="1"/>
          <p:nvPr>
            <p:ph idx="1" type="body"/>
          </p:nvPr>
        </p:nvSpPr>
        <p:spPr>
          <a:xfrm>
            <a:off x="457200" y="1041009"/>
            <a:ext cx="8229600" cy="4525963"/>
          </a:xfrm>
          <a:prstGeom prst="rect">
            <a:avLst/>
          </a:prstGeom>
          <a:noFill/>
          <a:ln>
            <a:noFill/>
          </a:ln>
        </p:spPr>
        <p:txBody>
          <a:bodyPr anchorCtr="0" anchor="t" bIns="45700" lIns="91425" spcFirstLastPara="1" rIns="91425" wrap="square" tIns="45700">
            <a:noAutofit/>
          </a:bodyPr>
          <a:lstStyle/>
          <a:p>
            <a:pPr indent="-368300" lvl="0" marL="342900" rtl="0" algn="l">
              <a:lnSpc>
                <a:spcPct val="80000"/>
              </a:lnSpc>
              <a:spcBef>
                <a:spcPts val="0"/>
              </a:spcBef>
              <a:spcAft>
                <a:spcPts val="0"/>
              </a:spcAft>
              <a:buClr>
                <a:schemeClr val="dk1"/>
              </a:buClr>
              <a:buSzPts val="2880"/>
              <a:buChar char="•"/>
            </a:pPr>
            <a:r>
              <a:rPr lang="en-GB" sz="2880"/>
              <a:t>The RNA molecule is also composed of phosphoric acid, a pentose sugar and some cyclic bases containing </a:t>
            </a:r>
            <a:r>
              <a:rPr lang="en-GB" sz="2880" u="sng">
                <a:solidFill>
                  <a:schemeClr val="hlink"/>
                </a:solidFill>
                <a:hlinkClick r:id="rId3"/>
              </a:rPr>
              <a:t>nitrogen</a:t>
            </a:r>
            <a:r>
              <a:rPr lang="en-GB" sz="2880"/>
              <a:t>. </a:t>
            </a:r>
            <a:endParaRPr sz="2880"/>
          </a:p>
          <a:p>
            <a:pPr indent="-368300" lvl="0" marL="342900" rtl="0" algn="l">
              <a:lnSpc>
                <a:spcPct val="80000"/>
              </a:lnSpc>
              <a:spcBef>
                <a:spcPts val="496"/>
              </a:spcBef>
              <a:spcAft>
                <a:spcPts val="0"/>
              </a:spcAft>
              <a:buClr>
                <a:schemeClr val="dk1"/>
              </a:buClr>
              <a:buSzPts val="2880"/>
              <a:buChar char="•"/>
            </a:pPr>
            <a:r>
              <a:rPr lang="en-GB" sz="2880"/>
              <a:t>RNA has β-D-ribose in it as the sugar moiety.</a:t>
            </a:r>
            <a:endParaRPr sz="2880"/>
          </a:p>
          <a:p>
            <a:pPr indent="-368300" lvl="0" marL="342900" rtl="0" algn="l">
              <a:lnSpc>
                <a:spcPct val="80000"/>
              </a:lnSpc>
              <a:spcBef>
                <a:spcPts val="496"/>
              </a:spcBef>
              <a:spcAft>
                <a:spcPts val="0"/>
              </a:spcAft>
              <a:buClr>
                <a:schemeClr val="dk1"/>
              </a:buClr>
              <a:buSzPts val="2880"/>
              <a:buChar char="•"/>
            </a:pPr>
            <a:r>
              <a:rPr lang="en-GB" sz="2880"/>
              <a:t> The heterocyclic bases present in RNA are adenine (A), guanine (G), cytosine(C) and uracil (U).</a:t>
            </a:r>
            <a:endParaRPr sz="2880"/>
          </a:p>
          <a:p>
            <a:pPr indent="-368300" lvl="0" marL="342900" rtl="0" algn="l">
              <a:lnSpc>
                <a:spcPct val="80000"/>
              </a:lnSpc>
              <a:spcBef>
                <a:spcPts val="496"/>
              </a:spcBef>
              <a:spcAft>
                <a:spcPts val="0"/>
              </a:spcAft>
              <a:buClr>
                <a:schemeClr val="dk1"/>
              </a:buClr>
              <a:buSzPts val="2880"/>
              <a:buChar char="•"/>
            </a:pPr>
            <a:r>
              <a:rPr lang="en-GB" sz="2880"/>
              <a:t> In RNA the fourth base is different from that of DNA. </a:t>
            </a:r>
            <a:endParaRPr sz="2880"/>
          </a:p>
          <a:p>
            <a:pPr indent="-368300" lvl="0" marL="342900" rtl="0" algn="l">
              <a:lnSpc>
                <a:spcPct val="80000"/>
              </a:lnSpc>
              <a:spcBef>
                <a:spcPts val="496"/>
              </a:spcBef>
              <a:spcAft>
                <a:spcPts val="0"/>
              </a:spcAft>
              <a:buClr>
                <a:schemeClr val="dk1"/>
              </a:buClr>
              <a:buSzPts val="2880"/>
              <a:buChar char="•"/>
            </a:pPr>
            <a:r>
              <a:rPr lang="en-GB" sz="2880"/>
              <a:t>The RNA generally consists of a single strand which sometimes folds back; that results in a double helix structure. There are three types of RNA molecules, each having a specific function:</a:t>
            </a:r>
            <a:endParaRPr sz="2880"/>
          </a:p>
          <a:p>
            <a:pPr indent="-254000" lvl="3" marL="1600200" rtl="0" algn="l">
              <a:lnSpc>
                <a:spcPct val="80000"/>
              </a:lnSpc>
              <a:spcBef>
                <a:spcPts val="310"/>
              </a:spcBef>
              <a:spcAft>
                <a:spcPts val="0"/>
              </a:spcAft>
              <a:buClr>
                <a:schemeClr val="dk1"/>
              </a:buClr>
              <a:buSzPts val="1950"/>
              <a:buChar char="–"/>
            </a:pPr>
            <a:r>
              <a:rPr b="1" lang="en-GB" sz="1950"/>
              <a:t>messenger RNA (m-RNA)</a:t>
            </a:r>
            <a:endParaRPr sz="1950"/>
          </a:p>
          <a:p>
            <a:pPr indent="-254000" lvl="3" marL="1600200" rtl="0" algn="l">
              <a:lnSpc>
                <a:spcPct val="80000"/>
              </a:lnSpc>
              <a:spcBef>
                <a:spcPts val="310"/>
              </a:spcBef>
              <a:spcAft>
                <a:spcPts val="0"/>
              </a:spcAft>
              <a:buClr>
                <a:schemeClr val="dk1"/>
              </a:buClr>
              <a:buSzPts val="1950"/>
              <a:buChar char="–"/>
            </a:pPr>
            <a:r>
              <a:rPr b="1" lang="en-GB" sz="1950"/>
              <a:t>ribosomal RNA (r-RNA)</a:t>
            </a:r>
            <a:endParaRPr sz="1950"/>
          </a:p>
          <a:p>
            <a:pPr indent="-254000" lvl="3" marL="1600200" rtl="0" algn="l">
              <a:lnSpc>
                <a:spcPct val="80000"/>
              </a:lnSpc>
              <a:spcBef>
                <a:spcPts val="310"/>
              </a:spcBef>
              <a:spcAft>
                <a:spcPts val="0"/>
              </a:spcAft>
              <a:buClr>
                <a:schemeClr val="dk1"/>
              </a:buClr>
              <a:buSzPts val="1950"/>
              <a:buChar char="–"/>
            </a:pPr>
            <a:r>
              <a:rPr b="1" lang="en-GB" sz="1950"/>
              <a:t>transfer RNA (t-RNA)</a:t>
            </a:r>
            <a:endParaRPr sz="1950"/>
          </a:p>
          <a:p>
            <a:pPr indent="-185420" lvl="0" marL="342900" rtl="0" algn="l">
              <a:lnSpc>
                <a:spcPct val="80000"/>
              </a:lnSpc>
              <a:spcBef>
                <a:spcPts val="496"/>
              </a:spcBef>
              <a:spcAft>
                <a:spcPts val="0"/>
              </a:spcAft>
              <a:buClr>
                <a:schemeClr val="dk1"/>
              </a:buClr>
              <a:buSzPts val="2480"/>
              <a:buNone/>
            </a:pPr>
            <a:r>
              <a:t/>
            </a:r>
            <a:endParaRPr sz="288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Functions of Nucleic Acids</a:t>
            </a:r>
            <a:br>
              <a:rPr b="1" lang="en-GB"/>
            </a:br>
            <a:endParaRPr/>
          </a:p>
        </p:txBody>
      </p:sp>
      <p:sp>
        <p:nvSpPr>
          <p:cNvPr id="357" name="Google Shape;357;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en-GB" u="sng">
                <a:solidFill>
                  <a:schemeClr val="hlink"/>
                </a:solidFill>
                <a:hlinkClick r:id="rId3"/>
              </a:rPr>
              <a:t>Nucleic acids</a:t>
            </a:r>
            <a:r>
              <a:rPr lang="en-GB"/>
              <a:t> are responsible for the transmission of inherent characters from parent to offspring.</a:t>
            </a:r>
            <a:endParaRPr/>
          </a:p>
          <a:p>
            <a:pPr indent="-342900" lvl="0" marL="342900" rtl="0" algn="l">
              <a:spcBef>
                <a:spcPts val="592"/>
              </a:spcBef>
              <a:spcAft>
                <a:spcPts val="0"/>
              </a:spcAft>
              <a:buClr>
                <a:schemeClr val="dk1"/>
              </a:buClr>
              <a:buSzPct val="100000"/>
              <a:buChar char="•"/>
            </a:pPr>
            <a:r>
              <a:rPr lang="en-GB"/>
              <a:t>They are responsible for the synthesis of protein in our body</a:t>
            </a:r>
            <a:endParaRPr/>
          </a:p>
          <a:p>
            <a:pPr indent="-342900" lvl="0" marL="342900" rtl="0" algn="l">
              <a:spcBef>
                <a:spcPts val="592"/>
              </a:spcBef>
              <a:spcAft>
                <a:spcPts val="0"/>
              </a:spcAft>
              <a:buClr>
                <a:schemeClr val="dk1"/>
              </a:buClr>
              <a:buSzPct val="100000"/>
              <a:buChar char="•"/>
            </a:pPr>
            <a:r>
              <a:rPr lang="en-GB"/>
              <a:t>DNA fingerprinting is a method used by forensic experts to determine paternity. It is also used for the identification of criminals. It has also played a major role in studies regarding biological evolution and genetics.</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Types Of Polysaccharides</a:t>
            </a:r>
            <a:br>
              <a:rPr b="1" lang="en-GB"/>
            </a:br>
            <a:br>
              <a:rPr lang="en-GB"/>
            </a:br>
            <a:endParaRPr/>
          </a:p>
        </p:txBody>
      </p:sp>
      <p:sp>
        <p:nvSpPr>
          <p:cNvPr id="106" name="Google Shape;106;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Polysaccharides are categorized into two types:</a:t>
            </a:r>
            <a:br>
              <a:rPr lang="en-GB"/>
            </a:br>
            <a:endParaRPr/>
          </a:p>
          <a:p>
            <a:pPr indent="-285750" lvl="1" marL="742950" rtl="0" algn="l">
              <a:spcBef>
                <a:spcPts val="560"/>
              </a:spcBef>
              <a:spcAft>
                <a:spcPts val="0"/>
              </a:spcAft>
              <a:buClr>
                <a:schemeClr val="dk1"/>
              </a:buClr>
              <a:buSzPts val="2800"/>
              <a:buChar char="–"/>
            </a:pPr>
            <a:r>
              <a:rPr lang="en-GB"/>
              <a:t>Homopolysaccharides.</a:t>
            </a:r>
            <a:endParaRPr/>
          </a:p>
          <a:p>
            <a:pPr indent="-285750" lvl="1" marL="742950" rtl="0" algn="l">
              <a:spcBef>
                <a:spcPts val="560"/>
              </a:spcBef>
              <a:spcAft>
                <a:spcPts val="0"/>
              </a:spcAft>
              <a:buClr>
                <a:schemeClr val="dk1"/>
              </a:buClr>
              <a:buSzPts val="2800"/>
              <a:buChar char="–"/>
            </a:pPr>
            <a:r>
              <a:rPr lang="en-GB"/>
              <a:t>Heteropolysaccharides.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Nucleic Acid Function</a:t>
            </a:r>
            <a:endParaRPr/>
          </a:p>
        </p:txBody>
      </p:sp>
      <p:sp>
        <p:nvSpPr>
          <p:cNvPr id="363" name="Google Shape;363;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store and transmit hereditary information</a:t>
            </a:r>
            <a:endParaRPr/>
          </a:p>
        </p:txBody>
      </p:sp>
      <p:pic>
        <p:nvPicPr>
          <p:cNvPr descr="a4daef2241d8d27d9accb81d45e1f35f083ab624.png" id="364" name="Google Shape;364;p40"/>
          <p:cNvPicPr preferRelativeResize="0"/>
          <p:nvPr/>
        </p:nvPicPr>
        <p:blipFill rotWithShape="1">
          <a:blip r:embed="rId3">
            <a:alphaModFix/>
          </a:blip>
          <a:srcRect b="0" l="0" r="0" t="0"/>
          <a:stretch/>
        </p:blipFill>
        <p:spPr>
          <a:xfrm>
            <a:off x="1326444" y="2309988"/>
            <a:ext cx="6553200" cy="4279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Nucleic Acid Structure</a:t>
            </a:r>
            <a:endParaRPr/>
          </a:p>
        </p:txBody>
      </p:sp>
      <p:sp>
        <p:nvSpPr>
          <p:cNvPr id="370" name="Google Shape;370;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GB" sz="2400"/>
              <a:t>made up of C, H, O, N, and P</a:t>
            </a:r>
            <a:endParaRPr/>
          </a:p>
          <a:p>
            <a:pPr indent="-342900" lvl="0" marL="342900" rtl="0" algn="l">
              <a:spcBef>
                <a:spcPts val="480"/>
              </a:spcBef>
              <a:spcAft>
                <a:spcPts val="0"/>
              </a:spcAft>
              <a:buClr>
                <a:schemeClr val="dk1"/>
              </a:buClr>
              <a:buSzPts val="2400"/>
              <a:buChar char="•"/>
            </a:pPr>
            <a:r>
              <a:rPr lang="en-GB" sz="2400"/>
              <a:t>subunits: nucleotides</a:t>
            </a:r>
            <a:endParaRPr/>
          </a:p>
          <a:p>
            <a:pPr indent="-285750" lvl="1" marL="742950" rtl="0" algn="l">
              <a:spcBef>
                <a:spcPts val="480"/>
              </a:spcBef>
              <a:spcAft>
                <a:spcPts val="0"/>
              </a:spcAft>
              <a:buClr>
                <a:schemeClr val="dk1"/>
              </a:buClr>
              <a:buSzPts val="2400"/>
              <a:buChar char="–"/>
            </a:pPr>
            <a:r>
              <a:rPr lang="en-GB" sz="2400"/>
              <a:t>nucleotides are made up of a 5-carbon sugar, a phosphate group, and a nitrogenous base</a:t>
            </a:r>
            <a:endParaRPr sz="2400"/>
          </a:p>
        </p:txBody>
      </p:sp>
      <p:pic>
        <p:nvPicPr>
          <p:cNvPr descr="biobook_biomol_26.png" id="371" name="Google Shape;371;p41"/>
          <p:cNvPicPr preferRelativeResize="0"/>
          <p:nvPr/>
        </p:nvPicPr>
        <p:blipFill rotWithShape="1">
          <a:blip r:embed="rId3">
            <a:alphaModFix/>
          </a:blip>
          <a:srcRect b="0" l="0" r="0" t="0"/>
          <a:stretch/>
        </p:blipFill>
        <p:spPr>
          <a:xfrm>
            <a:off x="231422" y="3545417"/>
            <a:ext cx="3479800" cy="2730500"/>
          </a:xfrm>
          <a:prstGeom prst="rect">
            <a:avLst/>
          </a:prstGeom>
          <a:noFill/>
          <a:ln>
            <a:noFill/>
          </a:ln>
        </p:spPr>
      </p:pic>
      <p:pic>
        <p:nvPicPr>
          <p:cNvPr descr="dnachain2.gif" id="372" name="Google Shape;372;p41"/>
          <p:cNvPicPr preferRelativeResize="0"/>
          <p:nvPr/>
        </p:nvPicPr>
        <p:blipFill rotWithShape="1">
          <a:blip r:embed="rId4">
            <a:alphaModFix/>
          </a:blip>
          <a:srcRect b="0" l="0" r="0" t="0"/>
          <a:stretch/>
        </p:blipFill>
        <p:spPr>
          <a:xfrm>
            <a:off x="4694379" y="3400777"/>
            <a:ext cx="4280287" cy="3217333"/>
          </a:xfrm>
          <a:prstGeom prst="rect">
            <a:avLst/>
          </a:prstGeom>
          <a:noFill/>
          <a:ln>
            <a:noFill/>
          </a:ln>
        </p:spPr>
      </p:pic>
      <p:sp>
        <p:nvSpPr>
          <p:cNvPr id="373" name="Google Shape;373;p41"/>
          <p:cNvSpPr/>
          <p:nvPr/>
        </p:nvSpPr>
        <p:spPr>
          <a:xfrm>
            <a:off x="3937000" y="4910667"/>
            <a:ext cx="1199444" cy="592666"/>
          </a:xfrm>
          <a:prstGeom prst="rightArrow">
            <a:avLst>
              <a:gd fmla="val 50000" name="adj1"/>
              <a:gd fmla="val 50000" name="adj2"/>
            </a:avLst>
          </a:prstGeom>
          <a:gradFill>
            <a:gsLst>
              <a:gs pos="0">
                <a:srgbClr val="519EE1"/>
              </a:gs>
              <a:gs pos="100000">
                <a:srgbClr val="95D1FF"/>
              </a:gs>
            </a:gsLst>
            <a:lin ang="16200000" scaled="0"/>
          </a:gradFill>
          <a:ln cap="flat" cmpd="sng" w="9525">
            <a:solidFill>
              <a:srgbClr val="5C99C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Nucleic Acids, cont.</a:t>
            </a:r>
            <a:endParaRPr/>
          </a:p>
        </p:txBody>
      </p:sp>
      <p:sp>
        <p:nvSpPr>
          <p:cNvPr id="379" name="Google Shape;379;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GB"/>
              <a:t>Two examples: deoxyribonucleic acid (DNA) and ribonucleic acid (RNA)</a:t>
            </a:r>
            <a:endParaRPr/>
          </a:p>
        </p:txBody>
      </p:sp>
      <p:pic>
        <p:nvPicPr>
          <p:cNvPr descr="igen3_02-07_figure-l1.jpg" id="380" name="Google Shape;380;p42"/>
          <p:cNvPicPr preferRelativeResize="0"/>
          <p:nvPr/>
        </p:nvPicPr>
        <p:blipFill rotWithShape="1">
          <a:blip r:embed="rId3">
            <a:alphaModFix/>
          </a:blip>
          <a:srcRect b="0" l="0" r="0" t="0"/>
          <a:stretch/>
        </p:blipFill>
        <p:spPr>
          <a:xfrm>
            <a:off x="4967111" y="2356899"/>
            <a:ext cx="3719689" cy="1600980"/>
          </a:xfrm>
          <a:prstGeom prst="rect">
            <a:avLst/>
          </a:prstGeom>
          <a:noFill/>
          <a:ln>
            <a:noFill/>
          </a:ln>
        </p:spPr>
      </p:pic>
      <p:pic>
        <p:nvPicPr>
          <p:cNvPr descr="dna and rna.jpg" id="381" name="Google Shape;381;p42"/>
          <p:cNvPicPr preferRelativeResize="0"/>
          <p:nvPr/>
        </p:nvPicPr>
        <p:blipFill rotWithShape="1">
          <a:blip r:embed="rId4">
            <a:alphaModFix/>
          </a:blip>
          <a:srcRect b="4512" l="21340" r="27072" t="0"/>
          <a:stretch/>
        </p:blipFill>
        <p:spPr>
          <a:xfrm rot="5400000">
            <a:off x="1210177" y="1696424"/>
            <a:ext cx="2532648" cy="4953002"/>
          </a:xfrm>
          <a:prstGeom prst="rect">
            <a:avLst/>
          </a:prstGeom>
          <a:noFill/>
          <a:ln>
            <a:noFill/>
          </a:ln>
        </p:spPr>
      </p:pic>
      <p:pic>
        <p:nvPicPr>
          <p:cNvPr descr="types-of-RNA.png" id="382" name="Google Shape;382;p42"/>
          <p:cNvPicPr preferRelativeResize="0"/>
          <p:nvPr/>
        </p:nvPicPr>
        <p:blipFill rotWithShape="1">
          <a:blip r:embed="rId5">
            <a:alphaModFix/>
          </a:blip>
          <a:srcRect b="0" l="0" r="0" t="0"/>
          <a:stretch/>
        </p:blipFill>
        <p:spPr>
          <a:xfrm>
            <a:off x="4413829" y="4536138"/>
            <a:ext cx="4603170" cy="180622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Enzymes</a:t>
            </a:r>
            <a:endParaRPr/>
          </a:p>
        </p:txBody>
      </p:sp>
      <p:sp>
        <p:nvSpPr>
          <p:cNvPr id="388" name="Google Shape;388;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The human body is composed of different types of cells, tissues and other complex organs. For efficient functioning, our body releases some chemicals to accelerate biological processes such as respiration, digestion, excretion and a few other metabolic activities to sustain a healthy life. Hence, enzymes are pivotal in all living entities which govern all the biological processes.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306920" y="72831"/>
            <a:ext cx="5791200" cy="1371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a:t>Enzymes</a:t>
            </a:r>
            <a:endParaRPr/>
          </a:p>
        </p:txBody>
      </p:sp>
      <p:sp>
        <p:nvSpPr>
          <p:cNvPr id="394" name="Google Shape;394;p44"/>
          <p:cNvSpPr txBox="1"/>
          <p:nvPr>
            <p:ph idx="1" type="body"/>
          </p:nvPr>
        </p:nvSpPr>
        <p:spPr>
          <a:xfrm>
            <a:off x="457200" y="1538407"/>
            <a:ext cx="7620000" cy="437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300"/>
              <a:buNone/>
            </a:pPr>
            <a:r>
              <a:rPr b="1" lang="en-GB" sz="2600"/>
              <a:t>Enzymes</a:t>
            </a:r>
            <a:r>
              <a:rPr lang="en-GB" sz="2600"/>
              <a:t> are biological catalysts that speed up chemical reactions (to change one set of chemicals to another) by lowering their activation energy.</a:t>
            </a:r>
            <a:endParaRPr sz="3500"/>
          </a:p>
          <a:p>
            <a:pPr indent="-361950" lvl="0" marL="342900" rtl="0" algn="l">
              <a:spcBef>
                <a:spcPts val="460"/>
              </a:spcBef>
              <a:spcAft>
                <a:spcPts val="0"/>
              </a:spcAft>
              <a:buClr>
                <a:schemeClr val="dk1"/>
              </a:buClr>
              <a:buSzPts val="2600"/>
              <a:buFont typeface="Arial"/>
              <a:buChar char="•"/>
            </a:pPr>
            <a:r>
              <a:rPr lang="en-GB" sz="2600"/>
              <a:t>They have three important characteristics:</a:t>
            </a:r>
            <a:endParaRPr sz="3500"/>
          </a:p>
          <a:p>
            <a:pPr indent="-476250" lvl="1" marL="914400" rtl="0" algn="l">
              <a:spcBef>
                <a:spcPts val="460"/>
              </a:spcBef>
              <a:spcAft>
                <a:spcPts val="0"/>
              </a:spcAft>
              <a:buClr>
                <a:schemeClr val="dk1"/>
              </a:buClr>
              <a:buSzPts val="2600"/>
              <a:buFont typeface="Calibri"/>
              <a:buAutoNum type="arabicPeriod"/>
            </a:pPr>
            <a:r>
              <a:rPr lang="en-GB" sz="2600"/>
              <a:t>they are </a:t>
            </a:r>
            <a:r>
              <a:rPr b="1" lang="en-GB" sz="2600"/>
              <a:t>specific</a:t>
            </a:r>
            <a:r>
              <a:rPr lang="en-GB" sz="2600"/>
              <a:t> to a substrate</a:t>
            </a:r>
            <a:endParaRPr sz="3100"/>
          </a:p>
          <a:p>
            <a:pPr indent="-476250" lvl="1" marL="914400" rtl="0" algn="l">
              <a:spcBef>
                <a:spcPts val="460"/>
              </a:spcBef>
              <a:spcAft>
                <a:spcPts val="0"/>
              </a:spcAft>
              <a:buClr>
                <a:schemeClr val="dk1"/>
              </a:buClr>
              <a:buSzPts val="2600"/>
              <a:buFont typeface="Calibri"/>
              <a:buAutoNum type="arabicPeriod"/>
            </a:pPr>
            <a:r>
              <a:rPr lang="en-GB" sz="2600"/>
              <a:t>they work at an optimal pH and temperature</a:t>
            </a:r>
            <a:endParaRPr sz="3100"/>
          </a:p>
          <a:p>
            <a:pPr indent="-476250" lvl="1" marL="914400" rtl="0" algn="l">
              <a:spcBef>
                <a:spcPts val="460"/>
              </a:spcBef>
              <a:spcAft>
                <a:spcPts val="0"/>
              </a:spcAft>
              <a:buClr>
                <a:schemeClr val="dk1"/>
              </a:buClr>
              <a:buSzPts val="2600"/>
              <a:buFont typeface="Calibri"/>
              <a:buAutoNum type="arabicPeriod"/>
            </a:pPr>
            <a:r>
              <a:rPr lang="en-GB" sz="2600"/>
              <a:t>they are </a:t>
            </a:r>
            <a:r>
              <a:rPr b="1" lang="en-GB" sz="2600"/>
              <a:t>reusable</a:t>
            </a:r>
            <a:endParaRPr b="1" sz="2600"/>
          </a:p>
        </p:txBody>
      </p:sp>
      <p:pic>
        <p:nvPicPr>
          <p:cNvPr descr="enzyme.jpg" id="395" name="Google Shape;395;p44"/>
          <p:cNvPicPr preferRelativeResize="0"/>
          <p:nvPr/>
        </p:nvPicPr>
        <p:blipFill rotWithShape="1">
          <a:blip r:embed="rId3">
            <a:alphaModFix/>
          </a:blip>
          <a:srcRect b="0" l="0" r="-1082" t="0"/>
          <a:stretch/>
        </p:blipFill>
        <p:spPr>
          <a:xfrm>
            <a:off x="5507893" y="4415894"/>
            <a:ext cx="3397036" cy="2442106"/>
          </a:xfrm>
          <a:prstGeom prst="rect">
            <a:avLst/>
          </a:prstGeom>
          <a:noFill/>
          <a:ln>
            <a:noFill/>
          </a:ln>
        </p:spPr>
      </p:pic>
      <p:sp>
        <p:nvSpPr>
          <p:cNvPr id="396" name="Google Shape;396;p44"/>
          <p:cNvSpPr txBox="1"/>
          <p:nvPr/>
        </p:nvSpPr>
        <p:spPr>
          <a:xfrm>
            <a:off x="3947546" y="237516"/>
            <a:ext cx="4957383" cy="646331"/>
          </a:xfrm>
          <a:prstGeom prst="rect">
            <a:avLst/>
          </a:prstGeom>
          <a:solidFill>
            <a:srgbClr val="C698FF"/>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Bio.4.1.3</a:t>
            </a:r>
            <a:r>
              <a:rPr lang="en-GB" sz="1800">
                <a:solidFill>
                  <a:schemeClr val="dk1"/>
                </a:solidFill>
                <a:latin typeface="Calibri"/>
                <a:ea typeface="Calibri"/>
                <a:cs typeface="Calibri"/>
                <a:sym typeface="Calibri"/>
              </a:rPr>
              <a:t>. Explain how enzymes act as catalysts for biological reactions.</a:t>
            </a:r>
            <a:endParaRPr b="1"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Functions of Enzymes</a:t>
            </a:r>
            <a:br>
              <a:rPr b="1" lang="en-GB"/>
            </a:br>
            <a:endParaRPr/>
          </a:p>
        </p:txBody>
      </p:sp>
      <p:sp>
        <p:nvSpPr>
          <p:cNvPr id="402" name="Google Shape;402;p45"/>
          <p:cNvSpPr txBox="1"/>
          <p:nvPr>
            <p:ph idx="1" type="body"/>
          </p:nvPr>
        </p:nvSpPr>
        <p:spPr>
          <a:xfrm>
            <a:off x="0" y="928468"/>
            <a:ext cx="9144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GB" sz="2400"/>
              <a:t>The enzymes perform a number of functions in our bodies. These include:</a:t>
            </a:r>
            <a:endParaRPr/>
          </a:p>
          <a:p>
            <a:pPr indent="-342900" lvl="0" marL="342900" rtl="0" algn="l">
              <a:spcBef>
                <a:spcPts val="480"/>
              </a:spcBef>
              <a:spcAft>
                <a:spcPts val="0"/>
              </a:spcAft>
              <a:buClr>
                <a:schemeClr val="dk1"/>
              </a:buClr>
              <a:buSzPts val="2400"/>
              <a:buChar char="•"/>
            </a:pPr>
            <a:r>
              <a:rPr lang="en-GB" sz="2400"/>
              <a:t>Enzymes help in signal transduction. The most common enzyme used in the process includes protein kinase that catalyzes the phosphorylation of proteins.</a:t>
            </a:r>
            <a:endParaRPr/>
          </a:p>
          <a:p>
            <a:pPr indent="-342900" lvl="0" marL="342900" rtl="0" algn="l">
              <a:spcBef>
                <a:spcPts val="480"/>
              </a:spcBef>
              <a:spcAft>
                <a:spcPts val="0"/>
              </a:spcAft>
              <a:buClr>
                <a:schemeClr val="dk1"/>
              </a:buClr>
              <a:buSzPts val="2400"/>
              <a:buChar char="•"/>
            </a:pPr>
            <a:r>
              <a:rPr lang="en-GB" sz="2400"/>
              <a:t>They break down large molecules into smaller substances that can be easily absorbed by the body.</a:t>
            </a:r>
            <a:endParaRPr/>
          </a:p>
          <a:p>
            <a:pPr indent="-342900" lvl="0" marL="342900" rtl="0" algn="l">
              <a:spcBef>
                <a:spcPts val="480"/>
              </a:spcBef>
              <a:spcAft>
                <a:spcPts val="0"/>
              </a:spcAft>
              <a:buClr>
                <a:schemeClr val="dk1"/>
              </a:buClr>
              <a:buSzPts val="2400"/>
              <a:buChar char="•"/>
            </a:pPr>
            <a:r>
              <a:rPr lang="en-GB" sz="2400"/>
              <a:t>They help in generating energy in the body. ATP syntheses is the enzyme involved in the synthesis of energy.</a:t>
            </a:r>
            <a:endParaRPr/>
          </a:p>
          <a:p>
            <a:pPr indent="-342900" lvl="0" marL="342900" rtl="0" algn="l">
              <a:spcBef>
                <a:spcPts val="480"/>
              </a:spcBef>
              <a:spcAft>
                <a:spcPts val="0"/>
              </a:spcAft>
              <a:buClr>
                <a:schemeClr val="dk1"/>
              </a:buClr>
              <a:buSzPts val="2400"/>
              <a:buChar char="•"/>
            </a:pPr>
            <a:r>
              <a:rPr lang="en-GB" sz="2400"/>
              <a:t>Enzymes are responsible for the movement of ions across the plasma membrane.</a:t>
            </a:r>
            <a:endParaRPr/>
          </a:p>
          <a:p>
            <a:pPr indent="-342900" lvl="0" marL="342900" rtl="0" algn="l">
              <a:spcBef>
                <a:spcPts val="480"/>
              </a:spcBef>
              <a:spcAft>
                <a:spcPts val="0"/>
              </a:spcAft>
              <a:buClr>
                <a:schemeClr val="dk1"/>
              </a:buClr>
              <a:buSzPts val="2400"/>
              <a:buChar char="•"/>
            </a:pPr>
            <a:r>
              <a:rPr lang="en-GB" sz="2400"/>
              <a:t>Enzymes perform a number of biochemical reactions, including oxidation, reduction, hydrolysis, etc. to eliminate the non-nutritive substances from the body.</a:t>
            </a:r>
            <a:endParaRPr sz="2400"/>
          </a:p>
          <a:p>
            <a:pPr indent="-190500" lvl="0" marL="342900" rtl="0" algn="l">
              <a:spcBef>
                <a:spcPts val="480"/>
              </a:spcBef>
              <a:spcAft>
                <a:spcPts val="0"/>
              </a:spcAft>
              <a:buClr>
                <a:schemeClr val="dk1"/>
              </a:buClr>
              <a:buSzPts val="2400"/>
              <a:buNone/>
            </a:pPr>
            <a:r>
              <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6"/>
          <p:cNvSpPr txBox="1"/>
          <p:nvPr>
            <p:ph type="title"/>
          </p:nvPr>
        </p:nvSpPr>
        <p:spPr>
          <a:xfrm>
            <a:off x="322328"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a:t>Enzymes</a:t>
            </a:r>
            <a:endParaRPr/>
          </a:p>
        </p:txBody>
      </p:sp>
      <p:pic>
        <p:nvPicPr>
          <p:cNvPr descr="enzyme2.gif" id="408" name="Google Shape;408;p46"/>
          <p:cNvPicPr preferRelativeResize="0"/>
          <p:nvPr>
            <p:ph idx="1" type="body"/>
          </p:nvPr>
        </p:nvPicPr>
        <p:blipFill rotWithShape="1">
          <a:blip r:embed="rId3">
            <a:alphaModFix/>
          </a:blip>
          <a:srcRect b="27562" l="0" r="181" t="8387"/>
          <a:stretch/>
        </p:blipFill>
        <p:spPr>
          <a:xfrm>
            <a:off x="457200" y="1585515"/>
            <a:ext cx="7606198" cy="3166997"/>
          </a:xfrm>
          <a:prstGeom prst="rect">
            <a:avLst/>
          </a:prstGeom>
          <a:noFill/>
          <a:ln>
            <a:noFill/>
          </a:ln>
        </p:spPr>
      </p:pic>
      <p:sp>
        <p:nvSpPr>
          <p:cNvPr id="409" name="Google Shape;409;p46"/>
          <p:cNvSpPr txBox="1"/>
          <p:nvPr/>
        </p:nvSpPr>
        <p:spPr>
          <a:xfrm>
            <a:off x="1025140" y="4767812"/>
            <a:ext cx="1820767" cy="3824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1B1E3D"/>
                </a:solidFill>
                <a:latin typeface="Calibri"/>
                <a:ea typeface="Calibri"/>
                <a:cs typeface="Calibri"/>
                <a:sym typeface="Calibri"/>
              </a:rPr>
              <a:t>enzyme</a:t>
            </a:r>
            <a:endParaRPr b="1" sz="1800">
              <a:solidFill>
                <a:srgbClr val="1B1E3D"/>
              </a:solidFill>
              <a:latin typeface="Calibri"/>
              <a:ea typeface="Calibri"/>
              <a:cs typeface="Calibri"/>
              <a:sym typeface="Calibri"/>
            </a:endParaRPr>
          </a:p>
        </p:txBody>
      </p:sp>
      <p:sp>
        <p:nvSpPr>
          <p:cNvPr id="410" name="Google Shape;410;p46"/>
          <p:cNvSpPr txBox="1"/>
          <p:nvPr/>
        </p:nvSpPr>
        <p:spPr>
          <a:xfrm>
            <a:off x="3105412" y="4767812"/>
            <a:ext cx="22191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1B1E3D"/>
                </a:solidFill>
                <a:latin typeface="Calibri"/>
                <a:ea typeface="Calibri"/>
                <a:cs typeface="Calibri"/>
                <a:sym typeface="Calibri"/>
              </a:rPr>
              <a:t>enzyme-substrate complex</a:t>
            </a:r>
            <a:endParaRPr b="1" sz="1800">
              <a:solidFill>
                <a:srgbClr val="1B1E3D"/>
              </a:solidFill>
              <a:latin typeface="Calibri"/>
              <a:ea typeface="Calibri"/>
              <a:cs typeface="Calibri"/>
              <a:sym typeface="Calibri"/>
            </a:endParaRPr>
          </a:p>
        </p:txBody>
      </p:sp>
      <p:sp>
        <p:nvSpPr>
          <p:cNvPr id="411" name="Google Shape;411;p46"/>
          <p:cNvSpPr/>
          <p:nvPr/>
        </p:nvSpPr>
        <p:spPr>
          <a:xfrm rot="-1616626">
            <a:off x="2004375" y="1524317"/>
            <a:ext cx="1683062" cy="296322"/>
          </a:xfrm>
          <a:prstGeom prst="leftArrow">
            <a:avLst>
              <a:gd fmla="val 50000" name="adj1"/>
              <a:gd fmla="val 50000" name="adj2"/>
            </a:avLst>
          </a:prstGeom>
          <a:solidFill>
            <a:srgbClr val="B1BBCB"/>
          </a:solidFill>
          <a:ln cap="flat" cmpd="sng" w="9525">
            <a:solidFill>
              <a:srgbClr val="5C99C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CB2E6"/>
              </a:solidFill>
              <a:latin typeface="Calibri"/>
              <a:ea typeface="Calibri"/>
              <a:cs typeface="Calibri"/>
              <a:sym typeface="Calibri"/>
            </a:endParaRPr>
          </a:p>
        </p:txBody>
      </p:sp>
      <p:sp>
        <p:nvSpPr>
          <p:cNvPr id="412" name="Google Shape;412;p46"/>
          <p:cNvSpPr txBox="1"/>
          <p:nvPr/>
        </p:nvSpPr>
        <p:spPr>
          <a:xfrm>
            <a:off x="3556121" y="1025051"/>
            <a:ext cx="2242793" cy="923330"/>
          </a:xfrm>
          <a:prstGeom prst="rect">
            <a:avLst/>
          </a:prstGeom>
          <a:solidFill>
            <a:srgbClr val="D8DFEF"/>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a:t>
            </a:r>
            <a:r>
              <a:rPr b="1" lang="en-GB" sz="1800">
                <a:solidFill>
                  <a:schemeClr val="dk1"/>
                </a:solidFill>
                <a:latin typeface="Calibri"/>
                <a:ea typeface="Calibri"/>
                <a:cs typeface="Calibri"/>
                <a:sym typeface="Calibri"/>
              </a:rPr>
              <a:t>substrate</a:t>
            </a:r>
            <a:r>
              <a:rPr lang="en-GB" sz="1800">
                <a:solidFill>
                  <a:schemeClr val="dk1"/>
                </a:solidFill>
                <a:latin typeface="Calibri"/>
                <a:ea typeface="Calibri"/>
                <a:cs typeface="Calibri"/>
                <a:sym typeface="Calibri"/>
              </a:rPr>
              <a:t> is the molecule that the enzyme acts on </a:t>
            </a:r>
            <a:endParaRPr sz="1800">
              <a:solidFill>
                <a:schemeClr val="dk1"/>
              </a:solidFill>
              <a:latin typeface="Calibri"/>
              <a:ea typeface="Calibri"/>
              <a:cs typeface="Calibri"/>
              <a:sym typeface="Calibri"/>
            </a:endParaRPr>
          </a:p>
        </p:txBody>
      </p:sp>
      <p:sp>
        <p:nvSpPr>
          <p:cNvPr id="413" name="Google Shape;413;p46"/>
          <p:cNvSpPr/>
          <p:nvPr/>
        </p:nvSpPr>
        <p:spPr>
          <a:xfrm rot="-4329222">
            <a:off x="-131952" y="4598760"/>
            <a:ext cx="1732095" cy="307504"/>
          </a:xfrm>
          <a:prstGeom prst="rightArrow">
            <a:avLst>
              <a:gd fmla="val 50000" name="adj1"/>
              <a:gd fmla="val 50000" name="adj2"/>
            </a:avLst>
          </a:prstGeom>
          <a:solidFill>
            <a:srgbClr val="E4C7FF"/>
          </a:solidFill>
          <a:ln cap="flat" cmpd="sng" w="9525">
            <a:solidFill>
              <a:srgbClr val="5C99C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46"/>
          <p:cNvSpPr txBox="1"/>
          <p:nvPr/>
        </p:nvSpPr>
        <p:spPr>
          <a:xfrm>
            <a:off x="322328" y="5364488"/>
            <a:ext cx="2205098" cy="1200329"/>
          </a:xfrm>
          <a:prstGeom prst="rect">
            <a:avLst/>
          </a:prstGeom>
          <a:solidFill>
            <a:srgbClr val="D8DFEF"/>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a:t>
            </a:r>
            <a:r>
              <a:rPr b="1" lang="en-GB" sz="1800">
                <a:solidFill>
                  <a:schemeClr val="dk1"/>
                </a:solidFill>
                <a:latin typeface="Calibri"/>
                <a:ea typeface="Calibri"/>
                <a:cs typeface="Calibri"/>
                <a:sym typeface="Calibri"/>
              </a:rPr>
              <a:t>active site </a:t>
            </a:r>
            <a:r>
              <a:rPr lang="en-GB" sz="1800">
                <a:solidFill>
                  <a:schemeClr val="dk1"/>
                </a:solidFill>
                <a:latin typeface="Calibri"/>
                <a:ea typeface="Calibri"/>
                <a:cs typeface="Calibri"/>
                <a:sym typeface="Calibri"/>
              </a:rPr>
              <a:t>is where the substrate molecule fits or binds </a:t>
            </a:r>
            <a:endParaRPr sz="1800">
              <a:solidFill>
                <a:schemeClr val="dk1"/>
              </a:solidFill>
              <a:latin typeface="Calibri"/>
              <a:ea typeface="Calibri"/>
              <a:cs typeface="Calibri"/>
              <a:sym typeface="Calibri"/>
            </a:endParaRPr>
          </a:p>
        </p:txBody>
      </p:sp>
      <p:sp>
        <p:nvSpPr>
          <p:cNvPr id="415" name="Google Shape;415;p46"/>
          <p:cNvSpPr txBox="1"/>
          <p:nvPr/>
        </p:nvSpPr>
        <p:spPr>
          <a:xfrm>
            <a:off x="2968310" y="5563375"/>
            <a:ext cx="2524593" cy="923330"/>
          </a:xfrm>
          <a:prstGeom prst="rect">
            <a:avLst/>
          </a:prstGeom>
          <a:solidFill>
            <a:srgbClr val="E4E8ED"/>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enzyme works its magic on the substrate…</a:t>
            </a:r>
            <a:endParaRPr sz="1800">
              <a:solidFill>
                <a:schemeClr val="dk1"/>
              </a:solidFill>
              <a:latin typeface="Calibri"/>
              <a:ea typeface="Calibri"/>
              <a:cs typeface="Calibri"/>
              <a:sym typeface="Calibri"/>
            </a:endParaRPr>
          </a:p>
        </p:txBody>
      </p:sp>
      <p:sp>
        <p:nvSpPr>
          <p:cNvPr id="416" name="Google Shape;416;p46"/>
          <p:cNvSpPr/>
          <p:nvPr/>
        </p:nvSpPr>
        <p:spPr>
          <a:xfrm rot="7481075">
            <a:off x="7430731" y="1820973"/>
            <a:ext cx="949834" cy="273636"/>
          </a:xfrm>
          <a:prstGeom prst="rightArrow">
            <a:avLst>
              <a:gd fmla="val 50000" name="adj1"/>
              <a:gd fmla="val 50000" name="adj2"/>
            </a:avLst>
          </a:prstGeom>
          <a:solidFill>
            <a:srgbClr val="E4C7FF"/>
          </a:solidFill>
          <a:ln cap="flat" cmpd="sng" w="9525">
            <a:solidFill>
              <a:srgbClr val="5C99C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46"/>
          <p:cNvSpPr txBox="1"/>
          <p:nvPr/>
        </p:nvSpPr>
        <p:spPr>
          <a:xfrm>
            <a:off x="6502882" y="631587"/>
            <a:ext cx="2040009" cy="923330"/>
          </a:xfrm>
          <a:prstGeom prst="rect">
            <a:avLst/>
          </a:prstGeom>
          <a:solidFill>
            <a:srgbClr val="E4E8ED"/>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…and releases the new chemical </a:t>
            </a:r>
            <a:r>
              <a:rPr b="1" lang="en-GB" sz="1800">
                <a:solidFill>
                  <a:schemeClr val="dk1"/>
                </a:solidFill>
                <a:latin typeface="Calibri"/>
                <a:ea typeface="Calibri"/>
                <a:cs typeface="Calibri"/>
                <a:sym typeface="Calibri"/>
              </a:rPr>
              <a:t>products</a:t>
            </a:r>
            <a:endParaRPr b="1" sz="1800">
              <a:solidFill>
                <a:schemeClr val="dk1"/>
              </a:solidFill>
              <a:latin typeface="Calibri"/>
              <a:ea typeface="Calibri"/>
              <a:cs typeface="Calibri"/>
              <a:sym typeface="Calibri"/>
            </a:endParaRPr>
          </a:p>
        </p:txBody>
      </p:sp>
      <p:cxnSp>
        <p:nvCxnSpPr>
          <p:cNvPr id="418" name="Google Shape;418;p46"/>
          <p:cNvCxnSpPr/>
          <p:nvPr/>
        </p:nvCxnSpPr>
        <p:spPr>
          <a:xfrm rot="10800000">
            <a:off x="2028587" y="2876307"/>
            <a:ext cx="3923333" cy="2402020"/>
          </a:xfrm>
          <a:prstGeom prst="straightConnector1">
            <a:avLst/>
          </a:prstGeom>
          <a:noFill/>
          <a:ln cap="flat" cmpd="sng" w="76200">
            <a:solidFill>
              <a:srgbClr val="253356"/>
            </a:solidFill>
            <a:prstDash val="solid"/>
            <a:round/>
            <a:headEnd len="sm" w="sm" type="none"/>
            <a:tailEnd len="med" w="med" type="stealth"/>
          </a:ln>
          <a:effectLst>
            <a:outerShdw blurRad="40000" rotWithShape="0" dir="5400000" dist="20000">
              <a:srgbClr val="000000">
                <a:alpha val="37647"/>
              </a:srgbClr>
            </a:outerShdw>
          </a:effectLst>
        </p:spPr>
      </p:cxnSp>
      <p:sp>
        <p:nvSpPr>
          <p:cNvPr id="419" name="Google Shape;419;p46"/>
          <p:cNvSpPr txBox="1"/>
          <p:nvPr/>
        </p:nvSpPr>
        <p:spPr>
          <a:xfrm>
            <a:off x="5951920" y="5205865"/>
            <a:ext cx="2407365" cy="1200329"/>
          </a:xfrm>
          <a:prstGeom prst="rect">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see how the enzyme and substrate fit together like a lock and key!</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Activation Energy</a:t>
            </a:r>
            <a:endParaRPr/>
          </a:p>
        </p:txBody>
      </p:sp>
      <p:pic>
        <p:nvPicPr>
          <p:cNvPr descr="Catalytic_Reaction_Activation_Energy.png" id="425" name="Google Shape;425;p47"/>
          <p:cNvPicPr preferRelativeResize="0"/>
          <p:nvPr>
            <p:ph idx="1" type="body"/>
          </p:nvPr>
        </p:nvPicPr>
        <p:blipFill rotWithShape="1">
          <a:blip r:embed="rId3">
            <a:alphaModFix/>
          </a:blip>
          <a:srcRect b="0" l="-31566" r="-479" t="0"/>
          <a:stretch/>
        </p:blipFill>
        <p:spPr>
          <a:xfrm>
            <a:off x="-1072857" y="1783198"/>
            <a:ext cx="6167945" cy="4373563"/>
          </a:xfrm>
          <a:prstGeom prst="rect">
            <a:avLst/>
          </a:prstGeom>
          <a:noFill/>
          <a:ln>
            <a:noFill/>
          </a:ln>
        </p:spPr>
      </p:pic>
      <p:cxnSp>
        <p:nvCxnSpPr>
          <p:cNvPr id="426" name="Google Shape;426;p47"/>
          <p:cNvCxnSpPr/>
          <p:nvPr/>
        </p:nvCxnSpPr>
        <p:spPr>
          <a:xfrm flipH="1">
            <a:off x="3197818" y="2065432"/>
            <a:ext cx="2570495" cy="443686"/>
          </a:xfrm>
          <a:prstGeom prst="straightConnector1">
            <a:avLst/>
          </a:prstGeom>
          <a:noFill/>
          <a:ln cap="flat" cmpd="sng" w="57150">
            <a:solidFill>
              <a:srgbClr val="C8CBE6"/>
            </a:solidFill>
            <a:prstDash val="solid"/>
            <a:round/>
            <a:headEnd len="sm" w="sm" type="none"/>
            <a:tailEnd len="med" w="med" type="stealth"/>
          </a:ln>
          <a:effectLst>
            <a:outerShdw blurRad="40000" rotWithShape="0" dir="5400000" dist="20000">
              <a:srgbClr val="000000">
                <a:alpha val="37647"/>
              </a:srgbClr>
            </a:outerShdw>
          </a:effectLst>
        </p:spPr>
      </p:cxnSp>
      <p:cxnSp>
        <p:nvCxnSpPr>
          <p:cNvPr id="427" name="Google Shape;427;p47"/>
          <p:cNvCxnSpPr/>
          <p:nvPr/>
        </p:nvCxnSpPr>
        <p:spPr>
          <a:xfrm rot="10800000">
            <a:off x="2860600" y="3472392"/>
            <a:ext cx="2754707" cy="903264"/>
          </a:xfrm>
          <a:prstGeom prst="straightConnector1">
            <a:avLst/>
          </a:prstGeom>
          <a:noFill/>
          <a:ln cap="flat" cmpd="sng" w="57150">
            <a:solidFill>
              <a:schemeClr val="accent3"/>
            </a:solidFill>
            <a:prstDash val="solid"/>
            <a:round/>
            <a:headEnd len="sm" w="sm" type="none"/>
            <a:tailEnd len="med" w="med" type="stealth"/>
          </a:ln>
          <a:effectLst>
            <a:outerShdw blurRad="40000" rotWithShape="0" dir="5400000" dist="20000">
              <a:srgbClr val="000000">
                <a:alpha val="37647"/>
              </a:srgbClr>
            </a:outerShdw>
          </a:effectLst>
        </p:spPr>
      </p:cxnSp>
      <p:sp>
        <p:nvSpPr>
          <p:cNvPr id="428" name="Google Shape;428;p47"/>
          <p:cNvSpPr txBox="1"/>
          <p:nvPr/>
        </p:nvSpPr>
        <p:spPr>
          <a:xfrm>
            <a:off x="5768313" y="1761055"/>
            <a:ext cx="276940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Without an enzyme present, the reaction is slow and requires a lot of energy.</a:t>
            </a:r>
            <a:endParaRPr b="1" sz="2000">
              <a:solidFill>
                <a:schemeClr val="dk1"/>
              </a:solidFill>
              <a:latin typeface="Calibri"/>
              <a:ea typeface="Calibri"/>
              <a:cs typeface="Calibri"/>
              <a:sym typeface="Calibri"/>
            </a:endParaRPr>
          </a:p>
        </p:txBody>
      </p:sp>
      <p:sp>
        <p:nvSpPr>
          <p:cNvPr id="429" name="Google Shape;429;p47"/>
          <p:cNvSpPr txBox="1"/>
          <p:nvPr/>
        </p:nvSpPr>
        <p:spPr>
          <a:xfrm>
            <a:off x="5615307" y="3755992"/>
            <a:ext cx="276940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The enzyme lowers the energy required in the reaction and speeds it up.</a:t>
            </a:r>
            <a:endParaRPr b="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8"/>
          <p:cNvSpPr txBox="1"/>
          <p:nvPr>
            <p:ph type="title"/>
          </p:nvPr>
        </p:nvSpPr>
        <p:spPr>
          <a:xfrm>
            <a:off x="457200" y="-15571"/>
            <a:ext cx="5791200" cy="1371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GB"/>
              <a:t>Optimal pH and Temperature</a:t>
            </a:r>
            <a:endParaRPr/>
          </a:p>
        </p:txBody>
      </p:sp>
      <p:pic>
        <p:nvPicPr>
          <p:cNvPr descr="3e166752332b7f16e1dd0f4efca373310e4706fc.gif" id="435" name="Google Shape;435;p48"/>
          <p:cNvPicPr preferRelativeResize="0"/>
          <p:nvPr>
            <p:ph idx="1" type="body"/>
          </p:nvPr>
        </p:nvPicPr>
        <p:blipFill rotWithShape="1">
          <a:blip r:embed="rId3">
            <a:alphaModFix/>
          </a:blip>
          <a:srcRect b="2594" l="1308" r="1008" t="10651"/>
          <a:stretch/>
        </p:blipFill>
        <p:spPr>
          <a:xfrm>
            <a:off x="198913" y="1356029"/>
            <a:ext cx="4604729" cy="2876306"/>
          </a:xfrm>
          <a:prstGeom prst="rect">
            <a:avLst/>
          </a:prstGeom>
          <a:noFill/>
          <a:ln>
            <a:noFill/>
          </a:ln>
        </p:spPr>
      </p:pic>
      <p:pic>
        <p:nvPicPr>
          <p:cNvPr descr="AB2.jpg" id="436" name="Google Shape;436;p48"/>
          <p:cNvPicPr preferRelativeResize="0"/>
          <p:nvPr/>
        </p:nvPicPr>
        <p:blipFill rotWithShape="1">
          <a:blip r:embed="rId4">
            <a:alphaModFix/>
          </a:blip>
          <a:srcRect b="4044" l="0" r="0" t="4284"/>
          <a:stretch/>
        </p:blipFill>
        <p:spPr>
          <a:xfrm>
            <a:off x="793822" y="4308829"/>
            <a:ext cx="4572000" cy="2514745"/>
          </a:xfrm>
          <a:prstGeom prst="rect">
            <a:avLst/>
          </a:prstGeom>
          <a:noFill/>
          <a:ln>
            <a:noFill/>
          </a:ln>
        </p:spPr>
      </p:pic>
      <p:sp>
        <p:nvSpPr>
          <p:cNvPr id="437" name="Google Shape;437;p48"/>
          <p:cNvSpPr txBox="1"/>
          <p:nvPr/>
        </p:nvSpPr>
        <p:spPr>
          <a:xfrm>
            <a:off x="5365822" y="2154843"/>
            <a:ext cx="3355500" cy="4154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Enzymes have an optimal temperature and pH that they work at. </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You can find this optimal condition by looking at the tallest part of the hump in a graph of enzyme activity.</a:t>
            </a:r>
            <a:endParaRPr b="1" sz="2400">
              <a:solidFill>
                <a:schemeClr val="dk1"/>
              </a:solidFill>
              <a:latin typeface="Calibri"/>
              <a:ea typeface="Calibri"/>
              <a:cs typeface="Calibri"/>
              <a:sym typeface="Calibri"/>
            </a:endParaRPr>
          </a:p>
        </p:txBody>
      </p:sp>
      <p:sp>
        <p:nvSpPr>
          <p:cNvPr id="438" name="Google Shape;438;p48"/>
          <p:cNvSpPr/>
          <p:nvPr/>
        </p:nvSpPr>
        <p:spPr>
          <a:xfrm>
            <a:off x="5365823" y="534824"/>
            <a:ext cx="2611154" cy="1237870"/>
          </a:xfrm>
          <a:prstGeom prst="wedgeRoundRectCallout">
            <a:avLst>
              <a:gd fmla="val -71079" name="adj1"/>
              <a:gd fmla="val 41223" name="adj2"/>
              <a:gd fmla="val 16667" name="adj3"/>
            </a:avLst>
          </a:prstGeom>
          <a:solidFill>
            <a:srgbClr val="9882FF"/>
          </a:solidFill>
          <a:ln cap="flat" cmpd="sng" w="9525">
            <a:solidFill>
              <a:srgbClr val="5C99C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What’s the optimal temperature that this enzyme works at?</a:t>
            </a:r>
            <a:endParaRPr b="1"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000"/>
              <a:buFont typeface="Noto Sans Symbols"/>
              <a:buChar char="⚫"/>
            </a:pPr>
            <a:r>
              <a:rPr b="1" lang="en-GB" sz="4000" u="sng">
                <a:latin typeface="Lucida Sans"/>
                <a:ea typeface="Lucida Sans"/>
                <a:cs typeface="Lucida Sans"/>
                <a:sym typeface="Lucida Sans"/>
              </a:rPr>
              <a:t>Low pH (0-7) </a:t>
            </a:r>
            <a:r>
              <a:rPr lang="en-GB" sz="4000">
                <a:latin typeface="Lucida Sans"/>
                <a:ea typeface="Lucida Sans"/>
                <a:cs typeface="Lucida Sans"/>
                <a:sym typeface="Lucida Sans"/>
              </a:rPr>
              <a:t>is acidic</a:t>
            </a:r>
            <a:endParaRPr/>
          </a:p>
          <a:p>
            <a:pPr indent="-88900" lvl="0" marL="342900" rtl="0" algn="l">
              <a:spcBef>
                <a:spcPts val="800"/>
              </a:spcBef>
              <a:spcAft>
                <a:spcPts val="0"/>
              </a:spcAft>
              <a:buClr>
                <a:schemeClr val="dk1"/>
              </a:buClr>
              <a:buSzPts val="4000"/>
              <a:buFont typeface="Noto Sans Symbols"/>
              <a:buNone/>
            </a:pPr>
            <a:r>
              <a:t/>
            </a:r>
            <a:endParaRPr sz="4000">
              <a:latin typeface="Lucida Sans"/>
              <a:ea typeface="Lucida Sans"/>
              <a:cs typeface="Lucida Sans"/>
              <a:sym typeface="Lucida Sans"/>
            </a:endParaRPr>
          </a:p>
          <a:p>
            <a:pPr indent="-342900" lvl="0" marL="342900" rtl="0" algn="l">
              <a:spcBef>
                <a:spcPts val="800"/>
              </a:spcBef>
              <a:spcAft>
                <a:spcPts val="0"/>
              </a:spcAft>
              <a:buClr>
                <a:schemeClr val="dk1"/>
              </a:buClr>
              <a:buSzPts val="4000"/>
              <a:buFont typeface="Noto Sans Symbols"/>
              <a:buChar char="⚫"/>
            </a:pPr>
            <a:r>
              <a:rPr b="1" lang="en-GB" sz="4000">
                <a:latin typeface="Lucida Sans"/>
                <a:ea typeface="Lucida Sans"/>
                <a:cs typeface="Lucida Sans"/>
                <a:sym typeface="Lucida Sans"/>
              </a:rPr>
              <a:t>High pH (7-14) </a:t>
            </a:r>
            <a:r>
              <a:rPr lang="en-GB" sz="4000">
                <a:latin typeface="Lucida Sans"/>
                <a:ea typeface="Lucida Sans"/>
                <a:cs typeface="Lucida Sans"/>
                <a:sym typeface="Lucida Sans"/>
              </a:rPr>
              <a:t>is basic</a:t>
            </a:r>
            <a:endParaRPr/>
          </a:p>
          <a:p>
            <a:pPr indent="-88900" lvl="0" marL="342900" rtl="0" algn="l">
              <a:spcBef>
                <a:spcPts val="800"/>
              </a:spcBef>
              <a:spcAft>
                <a:spcPts val="0"/>
              </a:spcAft>
              <a:buClr>
                <a:schemeClr val="dk1"/>
              </a:buClr>
              <a:buSzPts val="4000"/>
              <a:buFont typeface="Noto Sans Symbols"/>
              <a:buNone/>
            </a:pPr>
            <a:r>
              <a:t/>
            </a:r>
            <a:endParaRPr sz="4000">
              <a:latin typeface="Lucida Sans"/>
              <a:ea typeface="Lucida Sans"/>
              <a:cs typeface="Lucida Sans"/>
              <a:sym typeface="Lucida Sans"/>
            </a:endParaRPr>
          </a:p>
          <a:p>
            <a:pPr indent="-342900" lvl="0" marL="342900" rtl="0" algn="l">
              <a:spcBef>
                <a:spcPts val="800"/>
              </a:spcBef>
              <a:spcAft>
                <a:spcPts val="0"/>
              </a:spcAft>
              <a:buClr>
                <a:schemeClr val="dk1"/>
              </a:buClr>
              <a:buSzPts val="4000"/>
              <a:buFont typeface="Noto Sans Symbols"/>
              <a:buChar char="⚫"/>
            </a:pPr>
            <a:r>
              <a:rPr b="1" lang="en-GB" sz="4000">
                <a:latin typeface="Lucida Sans"/>
                <a:ea typeface="Lucida Sans"/>
                <a:cs typeface="Lucida Sans"/>
                <a:sym typeface="Lucida Sans"/>
              </a:rPr>
              <a:t>pH = 7 </a:t>
            </a:r>
            <a:r>
              <a:rPr lang="en-GB" sz="4000">
                <a:latin typeface="Lucida Sans"/>
                <a:ea typeface="Lucida Sans"/>
                <a:cs typeface="Lucida Sans"/>
                <a:sym typeface="Lucida Sans"/>
              </a:rPr>
              <a:t>is neutral</a:t>
            </a:r>
            <a:endParaRPr/>
          </a:p>
        </p:txBody>
      </p:sp>
      <p:sp>
        <p:nvSpPr>
          <p:cNvPr id="444" name="Google Shape;444;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pH Levels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GB"/>
              <a:t>Homopolysaccharidesn</a:t>
            </a:r>
            <a:br>
              <a:rPr b="1" lang="en-GB"/>
            </a:br>
            <a:endParaRPr/>
          </a:p>
        </p:txBody>
      </p:sp>
      <p:sp>
        <p:nvSpPr>
          <p:cNvPr id="112" name="Google Shape;11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GB"/>
              <a:t>A polysaccharide that contains the same type of monosaccharides is known as a homopolysaccharide. Some of the important homopolysaccharides are:</a:t>
            </a:r>
            <a:endParaRPr/>
          </a:p>
          <a:p>
            <a:pPr indent="-342900" lvl="0" marL="342900" rtl="0" algn="l">
              <a:spcBef>
                <a:spcPts val="496"/>
              </a:spcBef>
              <a:spcAft>
                <a:spcPts val="0"/>
              </a:spcAft>
              <a:buClr>
                <a:schemeClr val="dk1"/>
              </a:buClr>
              <a:buSzPct val="100000"/>
              <a:buChar char="•"/>
            </a:pPr>
            <a:r>
              <a:rPr b="1" lang="en-GB"/>
              <a:t>Glycogen</a:t>
            </a:r>
            <a:r>
              <a:rPr lang="en-GB"/>
              <a:t>: It is made up of a large chain of molecules. It is found in animals and fungi.</a:t>
            </a:r>
            <a:endParaRPr/>
          </a:p>
          <a:p>
            <a:pPr indent="-342900" lvl="0" marL="342900" rtl="0" algn="l">
              <a:spcBef>
                <a:spcPts val="496"/>
              </a:spcBef>
              <a:spcAft>
                <a:spcPts val="0"/>
              </a:spcAft>
              <a:buClr>
                <a:schemeClr val="dk1"/>
              </a:buClr>
              <a:buSzPct val="100000"/>
              <a:buChar char="•"/>
            </a:pPr>
            <a:r>
              <a:rPr b="1" lang="en-GB"/>
              <a:t>Cellulose</a:t>
            </a:r>
            <a:r>
              <a:rPr lang="en-GB"/>
              <a:t>: The cell wall of the plants is made up of cellulose. It comprises long chains of ꞵ-glycosides.</a:t>
            </a:r>
            <a:endParaRPr/>
          </a:p>
          <a:p>
            <a:pPr indent="-342900" lvl="0" marL="342900" rtl="0" algn="l">
              <a:spcBef>
                <a:spcPts val="496"/>
              </a:spcBef>
              <a:spcAft>
                <a:spcPts val="0"/>
              </a:spcAft>
              <a:buClr>
                <a:schemeClr val="dk1"/>
              </a:buClr>
              <a:buSzPct val="100000"/>
              <a:buChar char="•"/>
            </a:pPr>
            <a:r>
              <a:rPr b="1" lang="en-GB"/>
              <a:t>Starch</a:t>
            </a:r>
            <a:r>
              <a:rPr lang="en-GB"/>
              <a:t>: It is formed by the condensation of amylose and amylopectin. It is found largely in plants, fruits, seeds, etc.</a:t>
            </a:r>
            <a:endParaRPr/>
          </a:p>
          <a:p>
            <a:pPr indent="-342900" lvl="0" marL="342900" rtl="0" algn="l">
              <a:spcBef>
                <a:spcPts val="496"/>
              </a:spcBef>
              <a:spcAft>
                <a:spcPts val="0"/>
              </a:spcAft>
              <a:buClr>
                <a:schemeClr val="dk1"/>
              </a:buClr>
              <a:buSzPct val="100000"/>
              <a:buChar char="•"/>
            </a:pPr>
            <a:r>
              <a:rPr b="1" lang="en-GB"/>
              <a:t>Inulin</a:t>
            </a:r>
            <a:r>
              <a:rPr lang="en-GB"/>
              <a:t>: It is made up of a number of fructofuranose molecules linked together in chains. It is found in the tubers of dahlia, artichoke, etc.</a:t>
            </a:r>
            <a:endParaRPr/>
          </a:p>
          <a:p>
            <a:pPr indent="-185420" lvl="0" marL="342900" rtl="0" algn="l">
              <a:spcBef>
                <a:spcPts val="496"/>
              </a:spcBef>
              <a:spcAft>
                <a:spcPts val="0"/>
              </a:spcAft>
              <a:buClr>
                <a:schemeClr val="dk1"/>
              </a:buClr>
              <a:buSzPct val="100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GB"/>
              <a:t>Vitamins</a:t>
            </a:r>
            <a:endParaRPr/>
          </a:p>
        </p:txBody>
      </p:sp>
      <p:sp>
        <p:nvSpPr>
          <p:cNvPr id="450" name="Google Shape;450;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en-GB"/>
              <a:t>Vitamins are a group of organic compounds which are essential for normal growth and nutrition and are required in very small amounts for maintaining optimum growth and a good health.</a:t>
            </a:r>
            <a:endParaRPr/>
          </a:p>
          <a:p>
            <a:pPr indent="-342900" lvl="0" marL="342900" rtl="0" algn="l">
              <a:spcBef>
                <a:spcPts val="544"/>
              </a:spcBef>
              <a:spcAft>
                <a:spcPts val="0"/>
              </a:spcAft>
              <a:buClr>
                <a:schemeClr val="dk1"/>
              </a:buClr>
              <a:buSzPct val="100000"/>
              <a:buNone/>
            </a:pPr>
            <a:r>
              <a:rPr lang="en-GB"/>
              <a:t>•   Their absence causes specific deficiency diseases.</a:t>
            </a:r>
            <a:endParaRPr/>
          </a:p>
          <a:p>
            <a:pPr indent="-342900" lvl="0" marL="342900" rtl="0" algn="l">
              <a:spcBef>
                <a:spcPts val="544"/>
              </a:spcBef>
              <a:spcAft>
                <a:spcPts val="0"/>
              </a:spcAft>
              <a:buClr>
                <a:schemeClr val="dk1"/>
              </a:buClr>
              <a:buSzPct val="100000"/>
              <a:buNone/>
            </a:pPr>
            <a:r>
              <a:rPr lang="en-GB"/>
              <a:t>•   Most of the vitamins cannot be synthesised in our body but plants can synthesise almost all of them.</a:t>
            </a:r>
            <a:endParaRPr/>
          </a:p>
          <a:p>
            <a:pPr indent="-342900" lvl="0" marL="342900" rtl="0" algn="l">
              <a:spcBef>
                <a:spcPts val="544"/>
              </a:spcBef>
              <a:spcAft>
                <a:spcPts val="0"/>
              </a:spcAft>
              <a:buClr>
                <a:schemeClr val="dk1"/>
              </a:buClr>
              <a:buSzPct val="100000"/>
              <a:buNone/>
            </a:pPr>
            <a:r>
              <a:rPr lang="en-GB"/>
              <a:t>•   Vitamin D is an exception because it can be made in the skin from exposure to sunlight.</a:t>
            </a:r>
            <a:endParaRPr/>
          </a:p>
          <a:p>
            <a:pPr indent="-170180" lvl="0" marL="342900" rtl="0" algn="l">
              <a:spcBef>
                <a:spcPts val="544"/>
              </a:spcBef>
              <a:spcAft>
                <a:spcPts val="0"/>
              </a:spcAft>
              <a:buClr>
                <a:schemeClr val="dk1"/>
              </a:buClr>
              <a:buSzPct val="1000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GB"/>
              <a:t>Classification of Vitamins</a:t>
            </a:r>
            <a:endParaRPr/>
          </a:p>
        </p:txBody>
      </p:sp>
      <p:sp>
        <p:nvSpPr>
          <p:cNvPr id="456" name="Google Shape;456;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GB"/>
              <a:t>On the basis of solubility in water, vitamins are classified into the following two types:</a:t>
            </a:r>
            <a:endParaRPr/>
          </a:p>
          <a:p>
            <a:pPr indent="-342900" lvl="0" marL="342900" rtl="0" algn="l">
              <a:spcBef>
                <a:spcPts val="640"/>
              </a:spcBef>
              <a:spcAft>
                <a:spcPts val="0"/>
              </a:spcAft>
              <a:buClr>
                <a:schemeClr val="dk1"/>
              </a:buClr>
              <a:buSzPts val="3200"/>
              <a:buNone/>
            </a:pPr>
            <a:r>
              <a:rPr lang="en-GB"/>
              <a:t>•   Fat soluble vitamins: Vitamins A, D, E and K are oil soluble.</a:t>
            </a:r>
            <a:endParaRPr/>
          </a:p>
          <a:p>
            <a:pPr indent="-342900" lvl="0" marL="342900" rtl="0" algn="l">
              <a:spcBef>
                <a:spcPts val="640"/>
              </a:spcBef>
              <a:spcAft>
                <a:spcPts val="0"/>
              </a:spcAft>
              <a:buClr>
                <a:schemeClr val="dk1"/>
              </a:buClr>
              <a:buSzPts val="3200"/>
              <a:buNone/>
            </a:pPr>
            <a:r>
              <a:rPr lang="en-GB"/>
              <a:t>•   Water soluble vitamins: The group includes Vitamins B and C. These are stored in much lesser amounts in the cells.</a:t>
            </a:r>
            <a:endParaRPr/>
          </a:p>
          <a:p>
            <a:pPr indent="-342900" lvl="0" marL="342900" rtl="0" algn="l">
              <a:spcBef>
                <a:spcPts val="640"/>
              </a:spcBef>
              <a:spcAft>
                <a:spcPts val="0"/>
              </a:spcAft>
              <a:buClr>
                <a:schemeClr val="dk1"/>
              </a:buClr>
              <a:buSzPts val="3200"/>
              <a:buChar char="•"/>
            </a:pPr>
            <a:r>
              <a:rPr lang="en-GB"/>
              <a:t>Note: Vitamin H (Biotin) is an exception, since it is neither soluble in water nor in fat.</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52"/>
          <p:cNvPicPr preferRelativeResize="0"/>
          <p:nvPr/>
        </p:nvPicPr>
        <p:blipFill rotWithShape="1">
          <a:blip r:embed="rId3">
            <a:alphaModFix/>
          </a:blip>
          <a:srcRect b="0" l="0" r="0" t="0"/>
          <a:stretch/>
        </p:blipFill>
        <p:spPr>
          <a:xfrm>
            <a:off x="773723" y="-13189"/>
            <a:ext cx="7582001" cy="687118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GB"/>
              <a:t>Function of the Vitamin</a:t>
            </a:r>
            <a:endParaRPr/>
          </a:p>
        </p:txBody>
      </p:sp>
      <p:sp>
        <p:nvSpPr>
          <p:cNvPr id="467" name="Google Shape;467;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None/>
            </a:pPr>
            <a:r>
              <a:rPr lang="en-GB"/>
              <a:t>Vitamin A</a:t>
            </a:r>
            <a:endParaRPr/>
          </a:p>
          <a:p>
            <a:pPr indent="-342900" lvl="0" marL="342900" rtl="0" algn="l">
              <a:spcBef>
                <a:spcPts val="592"/>
              </a:spcBef>
              <a:spcAft>
                <a:spcPts val="0"/>
              </a:spcAft>
              <a:buClr>
                <a:schemeClr val="dk1"/>
              </a:buClr>
              <a:buSzPct val="100000"/>
              <a:buChar char="•"/>
            </a:pPr>
            <a:r>
              <a:rPr lang="en-GB"/>
              <a:t>Vitamin A helps in the development and maintenance of teeth and skeletal and soft tissues.</a:t>
            </a:r>
            <a:endParaRPr/>
          </a:p>
          <a:p>
            <a:pPr indent="-342900" lvl="0" marL="342900" rtl="0" algn="l">
              <a:spcBef>
                <a:spcPts val="592"/>
              </a:spcBef>
              <a:spcAft>
                <a:spcPts val="0"/>
              </a:spcAft>
              <a:buClr>
                <a:schemeClr val="dk1"/>
              </a:buClr>
              <a:buSzPct val="100000"/>
              <a:buChar char="•"/>
            </a:pPr>
            <a:r>
              <a:rPr lang="en-GB"/>
              <a:t>It is also important for the maintenance of skin and the mucous membrane</a:t>
            </a:r>
            <a:endParaRPr/>
          </a:p>
          <a:p>
            <a:pPr indent="-342900" lvl="0" marL="342900" rtl="0" algn="l">
              <a:spcBef>
                <a:spcPts val="592"/>
              </a:spcBef>
              <a:spcAft>
                <a:spcPts val="0"/>
              </a:spcAft>
              <a:buClr>
                <a:schemeClr val="dk1"/>
              </a:buClr>
              <a:buSzPct val="100000"/>
              <a:buChar char="•"/>
            </a:pPr>
            <a:r>
              <a:rPr lang="en-GB"/>
              <a:t>More importantly, the mucous membrane promotes good eyesight, specifically in low light.</a:t>
            </a:r>
            <a:endParaRPr/>
          </a:p>
          <a:p>
            <a:pPr indent="-342900" lvl="0" marL="342900" rtl="0" algn="l">
              <a:spcBef>
                <a:spcPts val="592"/>
              </a:spcBef>
              <a:spcAft>
                <a:spcPts val="0"/>
              </a:spcAft>
              <a:buClr>
                <a:schemeClr val="dk1"/>
              </a:buClr>
              <a:buSzPct val="100000"/>
              <a:buChar char="•"/>
            </a:pPr>
            <a:r>
              <a:rPr lang="en-GB"/>
              <a:t>Beta-carotene, a form of vitamin A, protects cells from free radicals. This may reduce the risk of cancer.</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4"/>
          <p:cNvSpPr txBox="1"/>
          <p:nvPr>
            <p:ph idx="1" type="body"/>
          </p:nvPr>
        </p:nvSpPr>
        <p:spPr>
          <a:xfrm>
            <a:off x="457200" y="84406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GB"/>
              <a:t>Vitamin B</a:t>
            </a:r>
            <a:endParaRPr/>
          </a:p>
          <a:p>
            <a:pPr indent="-342900" lvl="0" marL="342900" rtl="0" algn="l">
              <a:spcBef>
                <a:spcPts val="640"/>
              </a:spcBef>
              <a:spcAft>
                <a:spcPts val="0"/>
              </a:spcAft>
              <a:buClr>
                <a:schemeClr val="dk1"/>
              </a:buClr>
              <a:buSzPts val="3200"/>
              <a:buChar char="•"/>
            </a:pPr>
            <a:r>
              <a:rPr lang="en-GB"/>
              <a:t>Promotes cell health</a:t>
            </a:r>
            <a:endParaRPr/>
          </a:p>
          <a:p>
            <a:pPr indent="-342900" lvl="0" marL="342900" rtl="0" algn="l">
              <a:spcBef>
                <a:spcPts val="640"/>
              </a:spcBef>
              <a:spcAft>
                <a:spcPts val="0"/>
              </a:spcAft>
              <a:buClr>
                <a:schemeClr val="dk1"/>
              </a:buClr>
              <a:buSzPts val="3200"/>
              <a:buChar char="•"/>
            </a:pPr>
            <a:r>
              <a:rPr lang="en-GB"/>
              <a:t>Important for the development of RBCs</a:t>
            </a:r>
            <a:endParaRPr/>
          </a:p>
          <a:p>
            <a:pPr indent="-342900" lvl="0" marL="342900" rtl="0" algn="l">
              <a:spcBef>
                <a:spcPts val="640"/>
              </a:spcBef>
              <a:spcAft>
                <a:spcPts val="0"/>
              </a:spcAft>
              <a:buClr>
                <a:schemeClr val="dk1"/>
              </a:buClr>
              <a:buSzPts val="3200"/>
              <a:buChar char="•"/>
            </a:pPr>
            <a:r>
              <a:rPr lang="en-GB"/>
              <a:t>Vitamin B is required for healthy brain function</a:t>
            </a:r>
            <a:endParaRPr/>
          </a:p>
          <a:p>
            <a:pPr indent="-342900" lvl="0" marL="342900" rtl="0" algn="l">
              <a:spcBef>
                <a:spcPts val="640"/>
              </a:spcBef>
              <a:spcAft>
                <a:spcPts val="0"/>
              </a:spcAft>
              <a:buClr>
                <a:schemeClr val="dk1"/>
              </a:buClr>
              <a:buSzPts val="3200"/>
              <a:buChar char="•"/>
            </a:pPr>
            <a:r>
              <a:rPr lang="en-GB"/>
              <a:t>It is also involved in the production of hormones and cholesterol</a:t>
            </a:r>
            <a:endParaRPr/>
          </a:p>
          <a:p>
            <a:pPr indent="-342900" lvl="0" marL="342900" rtl="0" algn="l">
              <a:spcBef>
                <a:spcPts val="640"/>
              </a:spcBef>
              <a:spcAft>
                <a:spcPts val="0"/>
              </a:spcAft>
              <a:buClr>
                <a:schemeClr val="dk1"/>
              </a:buClr>
              <a:buSzPts val="3200"/>
              <a:buChar char="•"/>
            </a:pPr>
            <a:r>
              <a:rPr lang="en-GB"/>
              <a:t>It is required for proper muscle tone.</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5"/>
          <p:cNvSpPr txBox="1"/>
          <p:nvPr>
            <p:ph idx="1" type="body"/>
          </p:nvPr>
        </p:nvSpPr>
        <p:spPr>
          <a:xfrm>
            <a:off x="457200" y="717452"/>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None/>
            </a:pPr>
            <a:r>
              <a:rPr lang="en-GB"/>
              <a:t>Vitamin C</a:t>
            </a:r>
            <a:endParaRPr/>
          </a:p>
          <a:p>
            <a:pPr indent="-342900" lvl="0" marL="342900" rtl="0" algn="l">
              <a:spcBef>
                <a:spcPts val="592"/>
              </a:spcBef>
              <a:spcAft>
                <a:spcPts val="0"/>
              </a:spcAft>
              <a:buClr>
                <a:schemeClr val="dk1"/>
              </a:buClr>
              <a:buSzPct val="100000"/>
              <a:buChar char="•"/>
            </a:pPr>
            <a:r>
              <a:rPr lang="en-GB"/>
              <a:t>Important for the growth and repair of body tissues</a:t>
            </a:r>
            <a:endParaRPr/>
          </a:p>
          <a:p>
            <a:pPr indent="-342900" lvl="0" marL="342900" rtl="0" algn="l">
              <a:spcBef>
                <a:spcPts val="592"/>
              </a:spcBef>
              <a:spcAft>
                <a:spcPts val="0"/>
              </a:spcAft>
              <a:buClr>
                <a:schemeClr val="dk1"/>
              </a:buClr>
              <a:buSzPct val="100000"/>
              <a:buChar char="•"/>
            </a:pPr>
            <a:r>
              <a:rPr lang="en-GB"/>
              <a:t>Helps to heal wounds more effectively</a:t>
            </a:r>
            <a:endParaRPr/>
          </a:p>
          <a:p>
            <a:pPr indent="-342900" lvl="0" marL="342900" rtl="0" algn="l">
              <a:spcBef>
                <a:spcPts val="592"/>
              </a:spcBef>
              <a:spcAft>
                <a:spcPts val="0"/>
              </a:spcAft>
              <a:buClr>
                <a:schemeClr val="dk1"/>
              </a:buClr>
              <a:buSzPct val="100000"/>
              <a:buChar char="•"/>
            </a:pPr>
            <a:r>
              <a:rPr lang="en-GB"/>
              <a:t>Aids the absorption of iron</a:t>
            </a:r>
            <a:endParaRPr/>
          </a:p>
          <a:p>
            <a:pPr indent="-342900" lvl="0" marL="342900" rtl="0" algn="l">
              <a:spcBef>
                <a:spcPts val="592"/>
              </a:spcBef>
              <a:spcAft>
                <a:spcPts val="0"/>
              </a:spcAft>
              <a:buClr>
                <a:schemeClr val="dk1"/>
              </a:buClr>
              <a:buSzPct val="100000"/>
              <a:buChar char="•"/>
            </a:pPr>
            <a:r>
              <a:rPr lang="en-GB"/>
              <a:t>Helpful for the maintenance of cartilage, teeth and bones</a:t>
            </a:r>
            <a:endParaRPr/>
          </a:p>
          <a:p>
            <a:pPr indent="-342900" lvl="0" marL="342900" rtl="0" algn="l">
              <a:spcBef>
                <a:spcPts val="592"/>
              </a:spcBef>
              <a:spcAft>
                <a:spcPts val="0"/>
              </a:spcAft>
              <a:buClr>
                <a:schemeClr val="dk1"/>
              </a:buClr>
              <a:buSzPct val="100000"/>
              <a:buChar char="•"/>
            </a:pPr>
            <a:r>
              <a:rPr lang="en-GB"/>
              <a:t>Vitamin C is also an antioxidant, hence it aids in blocking some damage caused by free radicals</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6"/>
          <p:cNvSpPr txBox="1"/>
          <p:nvPr>
            <p:ph idx="1" type="body"/>
          </p:nvPr>
        </p:nvSpPr>
        <p:spPr>
          <a:xfrm>
            <a:off x="274320" y="815926"/>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GB"/>
              <a:t>Vitamin D</a:t>
            </a:r>
            <a:endParaRPr/>
          </a:p>
          <a:p>
            <a:pPr indent="-342900" lvl="0" marL="342900" rtl="0" algn="l">
              <a:spcBef>
                <a:spcPts val="640"/>
              </a:spcBef>
              <a:spcAft>
                <a:spcPts val="0"/>
              </a:spcAft>
              <a:buClr>
                <a:schemeClr val="dk1"/>
              </a:buClr>
              <a:buSzPts val="3200"/>
              <a:buChar char="•"/>
            </a:pPr>
            <a:r>
              <a:rPr lang="en-GB"/>
              <a:t>Required for mineral homeostasis</a:t>
            </a:r>
            <a:endParaRPr/>
          </a:p>
          <a:p>
            <a:pPr indent="-342900" lvl="0" marL="342900" rtl="0" algn="l">
              <a:spcBef>
                <a:spcPts val="640"/>
              </a:spcBef>
              <a:spcAft>
                <a:spcPts val="0"/>
              </a:spcAft>
              <a:buClr>
                <a:schemeClr val="dk1"/>
              </a:buClr>
              <a:buSzPts val="3200"/>
              <a:buChar char="•"/>
            </a:pPr>
            <a:r>
              <a:rPr lang="en-GB"/>
              <a:t>Required for the formation of bones</a:t>
            </a:r>
            <a:endParaRPr/>
          </a:p>
          <a:p>
            <a:pPr indent="-342900" lvl="0" marL="342900" rtl="0" algn="l">
              <a:spcBef>
                <a:spcPts val="640"/>
              </a:spcBef>
              <a:spcAft>
                <a:spcPts val="0"/>
              </a:spcAft>
              <a:buClr>
                <a:schemeClr val="dk1"/>
              </a:buClr>
              <a:buSzPts val="3200"/>
              <a:buChar char="•"/>
            </a:pPr>
            <a:r>
              <a:rPr lang="en-GB"/>
              <a:t>Required to maintain normal blood levels of phosphorus and calcium</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7"/>
          <p:cNvSpPr txBox="1"/>
          <p:nvPr>
            <p:ph idx="1" type="body"/>
          </p:nvPr>
        </p:nvSpPr>
        <p:spPr>
          <a:xfrm>
            <a:off x="457200" y="633046"/>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GB"/>
              <a:t>Vitamin E</a:t>
            </a:r>
            <a:endParaRPr/>
          </a:p>
          <a:p>
            <a:pPr indent="-342900" lvl="0" marL="342900" rtl="0" algn="l">
              <a:spcBef>
                <a:spcPts val="640"/>
              </a:spcBef>
              <a:spcAft>
                <a:spcPts val="0"/>
              </a:spcAft>
              <a:buClr>
                <a:schemeClr val="dk1"/>
              </a:buClr>
              <a:buSzPts val="3200"/>
              <a:buChar char="•"/>
            </a:pPr>
            <a:r>
              <a:rPr lang="en-GB"/>
              <a:t>Functions as a powerful antioxidant.</a:t>
            </a:r>
            <a:endParaRPr/>
          </a:p>
          <a:p>
            <a:pPr indent="-342900" lvl="0" marL="342900" rtl="0" algn="l">
              <a:spcBef>
                <a:spcPts val="640"/>
              </a:spcBef>
              <a:spcAft>
                <a:spcPts val="0"/>
              </a:spcAft>
              <a:buClr>
                <a:schemeClr val="dk1"/>
              </a:buClr>
              <a:buSzPts val="3200"/>
              <a:buChar char="•"/>
            </a:pPr>
            <a:r>
              <a:rPr lang="en-GB"/>
              <a:t>Protects the cells from the effects of free-radicals</a:t>
            </a:r>
            <a:endParaRPr/>
          </a:p>
          <a:p>
            <a:pPr indent="-342900" lvl="0" marL="342900" rtl="0" algn="l">
              <a:spcBef>
                <a:spcPts val="640"/>
              </a:spcBef>
              <a:spcAft>
                <a:spcPts val="0"/>
              </a:spcAft>
              <a:buClr>
                <a:schemeClr val="dk1"/>
              </a:buClr>
              <a:buSzPts val="3200"/>
              <a:buChar char="•"/>
            </a:pPr>
            <a:r>
              <a:rPr lang="en-GB"/>
              <a:t>Boosts immune system</a:t>
            </a:r>
            <a:endParaRPr/>
          </a:p>
          <a:p>
            <a:pPr indent="-342900" lvl="0" marL="342900" rtl="0" algn="l">
              <a:spcBef>
                <a:spcPts val="640"/>
              </a:spcBef>
              <a:spcAft>
                <a:spcPts val="0"/>
              </a:spcAft>
              <a:buClr>
                <a:schemeClr val="dk1"/>
              </a:buClr>
              <a:buSzPts val="3200"/>
              <a:buChar char="•"/>
            </a:pPr>
            <a:r>
              <a:rPr lang="en-GB"/>
              <a:t>Required for fulfilling of various cellular functions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Heteropolysaccharides</a:t>
            </a:r>
            <a:br>
              <a:rPr b="1" lang="en-GB"/>
            </a:br>
            <a:endParaRPr/>
          </a:p>
        </p:txBody>
      </p:sp>
      <p:sp>
        <p:nvSpPr>
          <p:cNvPr id="118" name="Google Shape;118;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en-GB"/>
              <a:t>A polysaccharide that contains different types of monosaccharides is known as a heteropolysaccharide. Some of the important heteropolysaccharides are:</a:t>
            </a:r>
            <a:endParaRPr/>
          </a:p>
          <a:p>
            <a:pPr indent="-342900" lvl="0" marL="342900" rtl="0" algn="l">
              <a:spcBef>
                <a:spcPts val="448"/>
              </a:spcBef>
              <a:spcAft>
                <a:spcPts val="0"/>
              </a:spcAft>
              <a:buClr>
                <a:schemeClr val="dk1"/>
              </a:buClr>
              <a:buSzPct val="100000"/>
              <a:buChar char="•"/>
            </a:pPr>
            <a:r>
              <a:rPr b="1" lang="en-GB"/>
              <a:t>Hyaluronic Acid:</a:t>
            </a:r>
            <a:r>
              <a:rPr lang="en-GB"/>
              <a:t> It is made up of D-glucuronic acid and N-acetyl-glucosamine. It is found in connective tissues and skin.</a:t>
            </a:r>
            <a:endParaRPr/>
          </a:p>
          <a:p>
            <a:pPr indent="-342900" lvl="0" marL="342900" rtl="0" algn="l">
              <a:spcBef>
                <a:spcPts val="448"/>
              </a:spcBef>
              <a:spcAft>
                <a:spcPts val="0"/>
              </a:spcAft>
              <a:buClr>
                <a:schemeClr val="dk1"/>
              </a:buClr>
              <a:buSzPct val="100000"/>
              <a:buChar char="•"/>
            </a:pPr>
            <a:r>
              <a:rPr b="1" lang="en-GB"/>
              <a:t>Heparin:</a:t>
            </a:r>
            <a:r>
              <a:rPr lang="en-GB"/>
              <a:t> It is made up of D-glucuronic acid, L-iduronic acid, N-sulfo-D-glucosamine and is largely distributed in mast cells and blood.</a:t>
            </a:r>
            <a:endParaRPr/>
          </a:p>
          <a:p>
            <a:pPr indent="-342900" lvl="0" marL="342900" rtl="0" algn="l">
              <a:spcBef>
                <a:spcPts val="448"/>
              </a:spcBef>
              <a:spcAft>
                <a:spcPts val="0"/>
              </a:spcAft>
              <a:buClr>
                <a:schemeClr val="dk1"/>
              </a:buClr>
              <a:buSzPct val="100000"/>
              <a:buChar char="•"/>
            </a:pPr>
            <a:r>
              <a:rPr b="1" lang="en-GB"/>
              <a:t>Chondroitin-4-sulfate:</a:t>
            </a:r>
            <a:r>
              <a:rPr lang="en-GB"/>
              <a:t> Its component sugars are D-glucuronic acid and N-acetyl-D-galactosamine-4-O-sulfate. It is present in the cartilages.</a:t>
            </a:r>
            <a:endParaRPr/>
          </a:p>
          <a:p>
            <a:pPr indent="-342900" lvl="0" marL="342900" rtl="0" algn="l">
              <a:spcBef>
                <a:spcPts val="448"/>
              </a:spcBef>
              <a:spcAft>
                <a:spcPts val="0"/>
              </a:spcAft>
              <a:buClr>
                <a:schemeClr val="dk1"/>
              </a:buClr>
              <a:buSzPct val="100000"/>
              <a:buChar char="•"/>
            </a:pPr>
            <a:r>
              <a:rPr b="1" lang="en-GB"/>
              <a:t>Gamma globulin:</a:t>
            </a:r>
            <a:r>
              <a:rPr lang="en-GB"/>
              <a:t> N-acetyl-hexosamine, D-mannose, D-galactose are the component sugars of this polysaccharide. It is found in the blood.</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7"/>
          <p:cNvPicPr preferRelativeResize="0"/>
          <p:nvPr/>
        </p:nvPicPr>
        <p:blipFill rotWithShape="1">
          <a:blip r:embed="rId3">
            <a:alphaModFix/>
          </a:blip>
          <a:srcRect b="0" l="0" r="0" t="0"/>
          <a:stretch/>
        </p:blipFill>
        <p:spPr>
          <a:xfrm>
            <a:off x="3222625" y="1855788"/>
            <a:ext cx="4035425" cy="3435350"/>
          </a:xfrm>
          <a:prstGeom prst="rect">
            <a:avLst/>
          </a:prstGeom>
          <a:noFill/>
          <a:ln>
            <a:noFill/>
          </a:ln>
        </p:spPr>
      </p:pic>
      <p:pic>
        <p:nvPicPr>
          <p:cNvPr id="124" name="Google Shape;124;p7"/>
          <p:cNvPicPr preferRelativeResize="0"/>
          <p:nvPr/>
        </p:nvPicPr>
        <p:blipFill rotWithShape="1">
          <a:blip r:embed="rId4">
            <a:alphaModFix/>
          </a:blip>
          <a:srcRect b="0" l="0" r="0" t="0"/>
          <a:stretch/>
        </p:blipFill>
        <p:spPr>
          <a:xfrm>
            <a:off x="2263775" y="4243388"/>
            <a:ext cx="3657600" cy="2655887"/>
          </a:xfrm>
          <a:prstGeom prst="rect">
            <a:avLst/>
          </a:prstGeom>
          <a:noFill/>
          <a:ln>
            <a:noFill/>
          </a:ln>
        </p:spPr>
      </p:pic>
      <p:pic>
        <p:nvPicPr>
          <p:cNvPr id="125" name="Google Shape;125;p7"/>
          <p:cNvPicPr preferRelativeResize="0"/>
          <p:nvPr/>
        </p:nvPicPr>
        <p:blipFill rotWithShape="1">
          <a:blip r:embed="rId5">
            <a:alphaModFix/>
          </a:blip>
          <a:srcRect b="0" l="0" r="0" t="0"/>
          <a:stretch/>
        </p:blipFill>
        <p:spPr>
          <a:xfrm>
            <a:off x="5064125" y="4200525"/>
            <a:ext cx="2159000" cy="2736850"/>
          </a:xfrm>
          <a:prstGeom prst="rect">
            <a:avLst/>
          </a:prstGeom>
          <a:noFill/>
          <a:ln>
            <a:noFill/>
          </a:ln>
        </p:spPr>
      </p:pic>
      <p:pic>
        <p:nvPicPr>
          <p:cNvPr id="126" name="Google Shape;126;p7"/>
          <p:cNvPicPr preferRelativeResize="0"/>
          <p:nvPr/>
        </p:nvPicPr>
        <p:blipFill rotWithShape="1">
          <a:blip r:embed="rId6">
            <a:alphaModFix/>
          </a:blip>
          <a:srcRect b="0" l="0" r="0" t="0"/>
          <a:stretch/>
        </p:blipFill>
        <p:spPr>
          <a:xfrm>
            <a:off x="103188" y="1930400"/>
            <a:ext cx="3200400" cy="3279775"/>
          </a:xfrm>
          <a:prstGeom prst="rect">
            <a:avLst/>
          </a:prstGeom>
          <a:noFill/>
          <a:ln>
            <a:noFill/>
          </a:ln>
        </p:spPr>
      </p:pic>
      <p:pic>
        <p:nvPicPr>
          <p:cNvPr id="127" name="Google Shape;127;p7"/>
          <p:cNvPicPr preferRelativeResize="0"/>
          <p:nvPr/>
        </p:nvPicPr>
        <p:blipFill rotWithShape="1">
          <a:blip r:embed="rId7">
            <a:alphaModFix/>
          </a:blip>
          <a:srcRect b="0" l="0" r="0" t="0"/>
          <a:stretch/>
        </p:blipFill>
        <p:spPr>
          <a:xfrm>
            <a:off x="-160338" y="4579938"/>
            <a:ext cx="3463926" cy="2598737"/>
          </a:xfrm>
          <a:prstGeom prst="rect">
            <a:avLst/>
          </a:prstGeom>
          <a:noFill/>
          <a:ln>
            <a:noFill/>
          </a:ln>
        </p:spPr>
      </p:pic>
      <p:pic>
        <p:nvPicPr>
          <p:cNvPr id="128" name="Google Shape;128;p7"/>
          <p:cNvPicPr preferRelativeResize="0"/>
          <p:nvPr/>
        </p:nvPicPr>
        <p:blipFill rotWithShape="1">
          <a:blip r:embed="rId8">
            <a:alphaModFix/>
          </a:blip>
          <a:srcRect b="0" l="0" r="0" t="0"/>
          <a:stretch/>
        </p:blipFill>
        <p:spPr>
          <a:xfrm>
            <a:off x="0" y="0"/>
            <a:ext cx="9144000" cy="6858000"/>
          </a:xfrm>
          <a:prstGeom prst="rect">
            <a:avLst/>
          </a:prstGeom>
          <a:noFill/>
          <a:ln>
            <a:noFill/>
          </a:ln>
        </p:spPr>
      </p:pic>
      <p:pic>
        <p:nvPicPr>
          <p:cNvPr id="129" name="Google Shape;129;p7"/>
          <p:cNvPicPr preferRelativeResize="0"/>
          <p:nvPr/>
        </p:nvPicPr>
        <p:blipFill rotWithShape="1">
          <a:blip r:embed="rId8">
            <a:alphaModFix/>
          </a:blip>
          <a:srcRect b="0" l="0" r="0" t="0"/>
          <a:stretch/>
        </p:blipFill>
        <p:spPr>
          <a:xfrm>
            <a:off x="0" y="0"/>
            <a:ext cx="9144000" cy="6858000"/>
          </a:xfrm>
          <a:prstGeom prst="rect">
            <a:avLst/>
          </a:prstGeom>
          <a:noFill/>
          <a:ln>
            <a:noFill/>
          </a:ln>
        </p:spPr>
      </p:pic>
      <p:grpSp>
        <p:nvGrpSpPr>
          <p:cNvPr id="130" name="Google Shape;130;p7"/>
          <p:cNvGrpSpPr/>
          <p:nvPr/>
        </p:nvGrpSpPr>
        <p:grpSpPr>
          <a:xfrm>
            <a:off x="7212013" y="171450"/>
            <a:ext cx="1770062" cy="6538913"/>
            <a:chOff x="0" y="0"/>
            <a:chExt cx="1239" cy="4577"/>
          </a:xfrm>
        </p:grpSpPr>
        <p:sp>
          <p:nvSpPr>
            <p:cNvPr id="131" name="Google Shape;131;p7"/>
            <p:cNvSpPr/>
            <p:nvPr/>
          </p:nvSpPr>
          <p:spPr>
            <a:xfrm>
              <a:off x="0" y="1227"/>
              <a:ext cx="1239" cy="3350"/>
            </a:xfrm>
            <a:prstGeom prst="rect">
              <a:avLst/>
            </a:prstGeom>
            <a:solidFill>
              <a:srgbClr val="F7C400">
                <a:alpha val="8470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GB" sz="2900" u="none" cap="none" strike="noStrike">
                  <a:solidFill>
                    <a:srgbClr val="FEFFFF"/>
                  </a:solidFill>
                  <a:latin typeface="Calibri"/>
                  <a:ea typeface="Calibri"/>
                  <a:cs typeface="Calibri"/>
                  <a:sym typeface="Calibri"/>
                </a:rPr>
                <a:t> </a:t>
              </a:r>
              <a:endParaRPr/>
            </a:p>
          </p:txBody>
        </p:sp>
        <p:sp>
          <p:nvSpPr>
            <p:cNvPr id="132" name="Google Shape;132;p7"/>
            <p:cNvSpPr/>
            <p:nvPr/>
          </p:nvSpPr>
          <p:spPr>
            <a:xfrm>
              <a:off x="0" y="0"/>
              <a:ext cx="1239" cy="1233"/>
            </a:xfrm>
            <a:prstGeom prst="rect">
              <a:avLst/>
            </a:prstGeom>
            <a:solidFill>
              <a:srgbClr val="4A94D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3" name="Google Shape;13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Lipids</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idx="1" type="body"/>
          </p:nvPr>
        </p:nvSpPr>
        <p:spPr>
          <a:xfrm>
            <a:off x="457200" y="900332"/>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GB"/>
              <a:t>Fats and lipids are an essential component of the homeostatic function of the human body. Lipids contribute to some of the body’s most vital processes.</a:t>
            </a:r>
            <a:endParaRPr/>
          </a:p>
          <a:p>
            <a:pPr indent="-342900" lvl="0" marL="342900" rtl="0" algn="l">
              <a:spcBef>
                <a:spcPts val="592"/>
              </a:spcBef>
              <a:spcAft>
                <a:spcPts val="0"/>
              </a:spcAft>
              <a:buClr>
                <a:schemeClr val="dk1"/>
              </a:buClr>
              <a:buSzPct val="100000"/>
              <a:buChar char="•"/>
            </a:pPr>
            <a:r>
              <a:rPr lang="en-GB"/>
              <a:t>Lipids are fatty, waxy, or oily compounds that are soluble in organic solvents and insoluble in polar solvents such as water. Lipids include:</a:t>
            </a:r>
            <a:endParaRPr/>
          </a:p>
          <a:p>
            <a:pPr indent="-285750" lvl="1" marL="742950" rtl="0" algn="l">
              <a:spcBef>
                <a:spcPts val="518"/>
              </a:spcBef>
              <a:spcAft>
                <a:spcPts val="0"/>
              </a:spcAft>
              <a:buClr>
                <a:schemeClr val="dk1"/>
              </a:buClr>
              <a:buSzPct val="100000"/>
              <a:buChar char="–"/>
            </a:pPr>
            <a:r>
              <a:rPr lang="en-GB"/>
              <a:t>Fats and oils (triglycerides)</a:t>
            </a:r>
            <a:endParaRPr/>
          </a:p>
          <a:p>
            <a:pPr indent="-285750" lvl="1" marL="742950" rtl="0" algn="l">
              <a:spcBef>
                <a:spcPts val="518"/>
              </a:spcBef>
              <a:spcAft>
                <a:spcPts val="0"/>
              </a:spcAft>
              <a:buClr>
                <a:schemeClr val="dk1"/>
              </a:buClr>
              <a:buSzPct val="100000"/>
              <a:buChar char="–"/>
            </a:pPr>
            <a:r>
              <a:rPr lang="en-GB"/>
              <a:t>Phospholipids</a:t>
            </a:r>
            <a:endParaRPr/>
          </a:p>
          <a:p>
            <a:pPr indent="-285750" lvl="1" marL="742950" rtl="0" algn="l">
              <a:spcBef>
                <a:spcPts val="518"/>
              </a:spcBef>
              <a:spcAft>
                <a:spcPts val="0"/>
              </a:spcAft>
              <a:buClr>
                <a:schemeClr val="dk1"/>
              </a:buClr>
              <a:buSzPct val="100000"/>
              <a:buChar char="–"/>
            </a:pPr>
            <a:r>
              <a:rPr lang="en-GB"/>
              <a:t>Waxes</a:t>
            </a:r>
            <a:endParaRPr/>
          </a:p>
          <a:p>
            <a:pPr indent="-285750" lvl="1" marL="742950" rtl="0" algn="l">
              <a:spcBef>
                <a:spcPts val="518"/>
              </a:spcBef>
              <a:spcAft>
                <a:spcPts val="0"/>
              </a:spcAft>
              <a:buClr>
                <a:schemeClr val="dk1"/>
              </a:buClr>
              <a:buSzPct val="100000"/>
              <a:buChar char="–"/>
            </a:pPr>
            <a:r>
              <a:rPr lang="en-GB"/>
              <a:t>Steroids</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GB"/>
              <a:t>What are Lipids?</a:t>
            </a:r>
            <a:br>
              <a:rPr b="1" lang="en-GB"/>
            </a:br>
            <a:endParaRPr/>
          </a:p>
        </p:txBody>
      </p:sp>
      <p:sp>
        <p:nvSpPr>
          <p:cNvPr id="144" name="Google Shape;144;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GB"/>
              <a:t>These organic compounds are nonpolar molecules, which are soluble only in nonpolar solvents and insoluble in water because water is a polar molecule. </a:t>
            </a:r>
            <a:endParaRPr/>
          </a:p>
          <a:p>
            <a:pPr indent="-342900" lvl="0" marL="342900" rtl="0" algn="l">
              <a:spcBef>
                <a:spcPts val="640"/>
              </a:spcBef>
              <a:spcAft>
                <a:spcPts val="0"/>
              </a:spcAft>
              <a:buClr>
                <a:schemeClr val="dk1"/>
              </a:buClr>
              <a:buSzPts val="3200"/>
              <a:buChar char="•"/>
            </a:pPr>
            <a:r>
              <a:rPr lang="en-GB"/>
              <a:t>In the human body, these molecules can be synthesized in the liver and are found in oil, butter, whole milk, cheese, fried foods and also in some red meats.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2016-02-07T02:43:34Z</dcterms:created>
  <dc:creator>Jenny Wang</dc:creator>
</cp:coreProperties>
</file>